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8" r:id="rId3"/>
    <p:sldId id="260" r:id="rId4"/>
    <p:sldId id="262" r:id="rId5"/>
    <p:sldId id="295" r:id="rId6"/>
    <p:sldId id="259" r:id="rId7"/>
    <p:sldId id="296" r:id="rId8"/>
    <p:sldId id="309" r:id="rId9"/>
    <p:sldId id="310" r:id="rId10"/>
    <p:sldId id="311" r:id="rId11"/>
    <p:sldId id="293" r:id="rId12"/>
    <p:sldId id="261" r:id="rId13"/>
    <p:sldId id="298" r:id="rId14"/>
    <p:sldId id="297" r:id="rId15"/>
    <p:sldId id="312" r:id="rId16"/>
    <p:sldId id="299" r:id="rId17"/>
    <p:sldId id="300" r:id="rId18"/>
    <p:sldId id="301" r:id="rId19"/>
    <p:sldId id="303" r:id="rId20"/>
    <p:sldId id="304" r:id="rId21"/>
    <p:sldId id="305" r:id="rId22"/>
    <p:sldId id="306" r:id="rId23"/>
    <p:sldId id="307" r:id="rId24"/>
    <p:sldId id="308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5" r:id="rId34"/>
    <p:sldId id="321" r:id="rId35"/>
    <p:sldId id="322" r:id="rId36"/>
    <p:sldId id="330" r:id="rId37"/>
    <p:sldId id="331" r:id="rId38"/>
    <p:sldId id="323" r:id="rId39"/>
    <p:sldId id="324" r:id="rId40"/>
    <p:sldId id="326" r:id="rId41"/>
    <p:sldId id="327" r:id="rId42"/>
    <p:sldId id="328" r:id="rId43"/>
    <p:sldId id="329" r:id="rId44"/>
    <p:sldId id="332" r:id="rId45"/>
    <p:sldId id="333" r:id="rId46"/>
    <p:sldId id="288" r:id="rId47"/>
    <p:sldId id="264" r:id="rId48"/>
    <p:sldId id="294" r:id="rId49"/>
    <p:sldId id="263" r:id="rId50"/>
    <p:sldId id="280" r:id="rId5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C4AE7B-D021-40CB-88FA-EE899EBC2855}">
  <a:tblStyle styleId="{FDC4AE7B-D021-40CB-88FA-EE899EBC285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705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11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41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46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0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81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959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4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2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778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7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51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167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59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70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274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3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592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869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9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76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189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811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790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23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385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680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83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07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57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69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104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36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216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952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91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27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02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1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599" cy="276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1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699" cy="78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aemelia_icons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784250" y="222075"/>
            <a:ext cx="6549299" cy="2607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000" b="1" i="1"/>
            </a:lvl1pPr>
            <a:lvl2pPr lvl="1" rtl="0">
              <a:spcBef>
                <a:spcPts val="0"/>
              </a:spcBef>
              <a:buSzPct val="100000"/>
              <a:defRPr sz="4000" b="1" i="1"/>
            </a:lvl2pPr>
            <a:lvl3pPr lvl="2" rtl="0">
              <a:spcBef>
                <a:spcPts val="0"/>
              </a:spcBef>
              <a:buSzPct val="100000"/>
              <a:defRPr sz="4000" b="1" i="1"/>
            </a:lvl3pPr>
            <a:lvl4pPr lvl="3" rtl="0">
              <a:spcBef>
                <a:spcPts val="0"/>
              </a:spcBef>
              <a:buSzPct val="100000"/>
              <a:defRPr sz="4000" b="1" i="1"/>
            </a:lvl4pPr>
            <a:lvl5pPr lvl="4" rtl="0">
              <a:spcBef>
                <a:spcPts val="0"/>
              </a:spcBef>
              <a:buSzPct val="100000"/>
              <a:defRPr sz="4000" b="1" i="1"/>
            </a:lvl5pPr>
            <a:lvl6pPr lvl="5" rtl="0">
              <a:spcBef>
                <a:spcPts val="0"/>
              </a:spcBef>
              <a:buSzPct val="100000"/>
              <a:defRPr sz="4000" b="1" i="1"/>
            </a:lvl6pPr>
            <a:lvl7pPr lvl="6" rtl="0">
              <a:spcBef>
                <a:spcPts val="0"/>
              </a:spcBef>
              <a:buSzPct val="100000"/>
              <a:defRPr sz="4000" b="1" i="1"/>
            </a:lvl7pPr>
            <a:lvl8pPr lvl="7" rtl="0">
              <a:spcBef>
                <a:spcPts val="0"/>
              </a:spcBef>
              <a:buSzPct val="100000"/>
              <a:defRPr sz="4000" b="1" i="1"/>
            </a:lvl8pPr>
            <a:lvl9pPr lvl="8">
              <a:spcBef>
                <a:spcPts val="0"/>
              </a:spcBef>
              <a:buSzPct val="100000"/>
              <a:defRPr sz="4000" b="1" i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solidFill>
          <a:srgbClr val="6FA8D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874625" y="275338"/>
            <a:ext cx="5561999" cy="442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6FA8DC"/>
              </a:buClr>
              <a:buChar char="▸"/>
              <a:defRPr/>
            </a:lvl1pPr>
            <a:lvl2pPr lvl="1">
              <a:spcBef>
                <a:spcPts val="0"/>
              </a:spcBef>
              <a:buClr>
                <a:srgbClr val="6FA8DC"/>
              </a:buClr>
              <a:defRPr/>
            </a:lvl2pPr>
            <a:lvl3pPr lvl="2">
              <a:spcBef>
                <a:spcPts val="0"/>
              </a:spcBef>
              <a:buClr>
                <a:srgbClr val="6FA8DC"/>
              </a:buClr>
              <a:defRPr/>
            </a:lvl3pPr>
            <a:lvl4pPr lvl="3">
              <a:spcBef>
                <a:spcPts val="0"/>
              </a:spcBef>
              <a:buClr>
                <a:srgbClr val="6FA8DC"/>
              </a:buClr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4422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70527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solidFill>
          <a:srgbClr val="6FA8DC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 flipH="1">
            <a:off x="2095199" y="0"/>
            <a:ext cx="70488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17100" y="275350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789100" y="275350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1999" cy="42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96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ubuntu.com/focal/ubuntu-20.04.6-desktop-amd64.is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cloud-images.ubuntu.com/focal/20231011/focal-server-cloudimg-amd64.im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464456" y="2399947"/>
            <a:ext cx="8556173" cy="2766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BÁO CÁO ĐỒ ÁN CUỐI KÌ</a:t>
            </a:r>
            <a:br>
              <a:rPr lang="en" dirty="0"/>
            </a:br>
            <a:r>
              <a:rPr lang="en-US" sz="2400" dirty="0" err="1"/>
              <a:t>Nâng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Openstack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Kolla</a:t>
            </a:r>
            <a:r>
              <a:rPr lang="en-US" sz="2400" dirty="0"/>
              <a:t> Ansible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Nhóm</a:t>
            </a:r>
            <a:r>
              <a:rPr lang="en-US" sz="2400" dirty="0"/>
              <a:t>: </a:t>
            </a:r>
            <a:r>
              <a:rPr lang="vi-VN" sz="2400"/>
              <a:t>5</a:t>
            </a:r>
            <a:r>
              <a:rPr lang="en-US" sz="2400"/>
              <a:t> </a:t>
            </a:r>
            <a:r>
              <a:rPr lang="en-US" sz="2400" dirty="0"/>
              <a:t>– GVHD: </a:t>
            </a:r>
            <a:r>
              <a:rPr lang="en-US" sz="2400" dirty="0" err="1"/>
              <a:t>Đỗ</a:t>
            </a:r>
            <a:r>
              <a:rPr lang="en-US" sz="2400" dirty="0"/>
              <a:t> Hoàng </a:t>
            </a:r>
            <a:r>
              <a:rPr lang="en-US" sz="2400" dirty="0" err="1"/>
              <a:t>Hiển</a:t>
            </a:r>
            <a:br>
              <a:rPr lang="en" dirty="0"/>
            </a:b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7C92416F-5765-F320-BF25-43E7B02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7" y="-3191120"/>
            <a:ext cx="6244960" cy="8334620"/>
          </a:xfrm>
          <a:prstGeom prst="rect">
            <a:avLst/>
          </a:prstGeom>
        </p:spPr>
      </p:pic>
      <p:sp>
        <p:nvSpPr>
          <p:cNvPr id="2" name="Shape 84">
            <a:extLst>
              <a:ext uri="{FF2B5EF4-FFF2-40B4-BE49-F238E27FC236}">
                <a16:creationId xmlns:a16="http://schemas.microsoft.com/office/drawing/2014/main" id="{FE57C378-7BF5-EF45-422C-194C3CD861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9245"/>
            <a:ext cx="4081337" cy="6443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vi-VN" sz="3000" dirty="0"/>
              <a:t>Mô </a:t>
            </a:r>
            <a:r>
              <a:rPr lang="vi-VN" sz="3000"/>
              <a:t>hình chi tiết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203374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268515" y="2766623"/>
            <a:ext cx="8875486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6000"/>
              <a:t>3. Nội dung triển khai</a:t>
            </a:r>
            <a:br>
              <a:rPr lang="en-US" sz="6000"/>
            </a:br>
            <a:r>
              <a:rPr lang="en-US" sz="6000"/>
              <a:t>OpenStack Zed</a:t>
            </a:r>
            <a:br>
              <a:rPr lang="en-US" sz="6000"/>
            </a:br>
            <a:endParaRPr lang="en-US" sz="6000"/>
          </a:p>
        </p:txBody>
      </p:sp>
      <p:sp>
        <p:nvSpPr>
          <p:cNvPr id="107" name="Shape 107"/>
          <p:cNvSpPr/>
          <p:nvPr/>
        </p:nvSpPr>
        <p:spPr>
          <a:xfrm>
            <a:off x="1836939" y="98847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2391964" y="496450"/>
            <a:ext cx="1426315" cy="1426402"/>
            <a:chOff x="6643075" y="3664250"/>
            <a:chExt cx="407950" cy="407975"/>
          </a:xfrm>
        </p:grpSpPr>
        <p:sp>
          <p:nvSpPr>
            <p:cNvPr id="109" name="Shape 1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2" name="Shape 1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6" name="Shape 116"/>
          <p:cNvSpPr/>
          <p:nvPr/>
        </p:nvSpPr>
        <p:spPr>
          <a:xfrm rot="6223920">
            <a:off x="3953912" y="935425"/>
            <a:ext cx="317280" cy="3029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746847" y="2045898"/>
            <a:ext cx="250223" cy="23892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10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CHUẨN </a:t>
            </a:r>
            <a:r>
              <a:rPr lang="en"/>
              <a:t>BỊ</a:t>
            </a:r>
            <a:r>
              <a:rPr lang="vi-VN" dirty="0"/>
              <a:t> TÀI NGUYÊN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vi-VN" sz="1800" dirty="0"/>
              <a:t> các</a:t>
            </a:r>
            <a:r>
              <a:rPr lang="en-US" sz="1800" dirty="0"/>
              <a:t> </a:t>
            </a:r>
            <a:r>
              <a:rPr lang="vi-VN" sz="1800" dirty="0"/>
              <a:t>thành phần từ MS </a:t>
            </a:r>
            <a:r>
              <a:rPr lang="vi-VN" sz="1800" dirty="0" err="1"/>
              <a:t>Azure</a:t>
            </a:r>
            <a:r>
              <a:rPr lang="en-US" sz="1800" dirty="0"/>
              <a:t>: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Dải mạng </a:t>
            </a:r>
            <a:r>
              <a:rPr lang="vi-VN" sz="1800" dirty="0" err="1"/>
              <a:t>internal</a:t>
            </a:r>
            <a:r>
              <a:rPr lang="vi-VN" sz="1800" dirty="0"/>
              <a:t> </a:t>
            </a:r>
            <a:r>
              <a:rPr lang="vi-VN" sz="1800" dirty="0" err="1"/>
              <a:t>network</a:t>
            </a:r>
            <a:r>
              <a:rPr lang="vi-VN" sz="1800" dirty="0"/>
              <a:t>: 10.1.0.0/24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- IP </a:t>
            </a:r>
            <a:r>
              <a:rPr lang="en-US" sz="1800" dirty="0"/>
              <a:t>Controller: 10.1.0.4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	- IP Compute01: 10.1.0.5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	- IP Compute02: 10.1.0.6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	- Floating IP: 10.1.0.254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</a:t>
            </a:r>
            <a:r>
              <a:rPr lang="en-US" sz="1800" dirty="0"/>
              <a:t>PU: </a:t>
            </a:r>
            <a:r>
              <a:rPr lang="vi-VN" sz="1800" dirty="0"/>
              <a:t>2</a:t>
            </a:r>
            <a:r>
              <a:rPr lang="en-US" sz="1800" dirty="0"/>
              <a:t> Core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RAM: 8 GB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Disk: 2 ổ</a:t>
            </a:r>
          </a:p>
          <a:p>
            <a:pPr marL="228600" lvl="1">
              <a:buNone/>
            </a:pPr>
            <a:r>
              <a:rPr lang="vi-VN" sz="1800" dirty="0"/>
              <a:t>	+ </a:t>
            </a:r>
            <a:r>
              <a:rPr lang="vi-VN" sz="1800" dirty="0" err="1"/>
              <a:t>Swap</a:t>
            </a:r>
            <a:r>
              <a:rPr lang="pt-BR" sz="1800" dirty="0"/>
              <a:t> (</a:t>
            </a:r>
            <a:r>
              <a:rPr lang="vi-VN" sz="1800" dirty="0"/>
              <a:t>s</a:t>
            </a:r>
            <a:r>
              <a:rPr lang="pt-BR" sz="1800" dirty="0"/>
              <a:t>da): </a:t>
            </a:r>
            <a:r>
              <a:rPr lang="vi-VN" sz="1800" dirty="0"/>
              <a:t>128</a:t>
            </a:r>
            <a:r>
              <a:rPr lang="pt-BR" sz="1800" dirty="0"/>
              <a:t> GB</a:t>
            </a:r>
          </a:p>
          <a:p>
            <a:pPr marL="228600" lvl="1">
              <a:buNone/>
            </a:pPr>
            <a:r>
              <a:rPr lang="vi-VN" sz="1800" dirty="0"/>
              <a:t>	+ </a:t>
            </a:r>
            <a:r>
              <a:rPr lang="vi-VN" sz="1800" dirty="0" err="1"/>
              <a:t>Data</a:t>
            </a:r>
            <a:r>
              <a:rPr lang="vi-VN" sz="1800" dirty="0"/>
              <a:t> </a:t>
            </a:r>
            <a:r>
              <a:rPr lang="vi-VN" sz="1800" dirty="0" err="1"/>
              <a:t>disk</a:t>
            </a:r>
            <a:r>
              <a:rPr lang="pt-BR" sz="1800" dirty="0"/>
              <a:t> (</a:t>
            </a:r>
            <a:r>
              <a:rPr lang="vi-VN" sz="1800" dirty="0" err="1"/>
              <a:t>sdc</a:t>
            </a:r>
            <a:r>
              <a:rPr lang="pt-BR" sz="1800" dirty="0"/>
              <a:t>): </a:t>
            </a:r>
            <a:r>
              <a:rPr lang="vi-VN" sz="1800" dirty="0"/>
              <a:t>64</a:t>
            </a:r>
            <a:r>
              <a:rPr lang="pt-BR" sz="1800" dirty="0"/>
              <a:t> GB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Network: 2 interface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Internal Network – eth0: 10.1.0.4, 10.1.0.254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External Network: </a:t>
            </a:r>
            <a:r>
              <a:rPr lang="vi-VN" sz="1800" dirty="0" err="1"/>
              <a:t>public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endParaRPr lang="en-US" sz="1800" dirty="0"/>
          </a:p>
          <a:p>
            <a:pPr marL="457200" lvl="2" indent="-228600"/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Co</a:t>
            </a:r>
            <a:r>
              <a:rPr lang="en-US" sz="1800" dirty="0"/>
              <a:t>mpute01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</a:t>
            </a:r>
            <a:r>
              <a:rPr lang="en-US" sz="1800" dirty="0"/>
              <a:t>PU: </a:t>
            </a:r>
            <a:r>
              <a:rPr lang="vi-VN" sz="1800" dirty="0"/>
              <a:t>2</a:t>
            </a:r>
            <a:r>
              <a:rPr lang="en-US" sz="1800" dirty="0"/>
              <a:t> Core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RAM: 8 GB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Disk: 1 ổ</a:t>
            </a:r>
          </a:p>
          <a:p>
            <a:pPr marL="228600" lvl="1">
              <a:buNone/>
            </a:pPr>
            <a:r>
              <a:rPr lang="vi-VN" sz="1800" dirty="0"/>
              <a:t>	+ </a:t>
            </a:r>
            <a:r>
              <a:rPr lang="vi-VN" sz="1800" dirty="0" err="1"/>
              <a:t>Swap</a:t>
            </a:r>
            <a:r>
              <a:rPr lang="pt-BR" sz="1800" dirty="0"/>
              <a:t> (</a:t>
            </a:r>
            <a:r>
              <a:rPr lang="vi-VN" sz="1800" dirty="0"/>
              <a:t>s</a:t>
            </a:r>
            <a:r>
              <a:rPr lang="pt-BR" sz="1800" dirty="0"/>
              <a:t>da): </a:t>
            </a:r>
            <a:r>
              <a:rPr lang="en-US" sz="1800" dirty="0"/>
              <a:t>64</a:t>
            </a:r>
            <a:r>
              <a:rPr lang="pt-BR" sz="1800" dirty="0"/>
              <a:t>GB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Network: 2 interface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Internal Network – eth0: 10.1.0.5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External Network: </a:t>
            </a:r>
            <a:r>
              <a:rPr lang="vi-VN" sz="1800" dirty="0" err="1"/>
              <a:t>public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endParaRPr lang="vi-VN" sz="1800" dirty="0"/>
          </a:p>
          <a:p>
            <a:pPr marL="228600" lvl="1">
              <a:buNone/>
            </a:pP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</a:t>
            </a:r>
            <a:r>
              <a:rPr lang="en-US" sz="1800" dirty="0"/>
              <a:t>PU: </a:t>
            </a:r>
            <a:r>
              <a:rPr lang="vi-VN" sz="1800" dirty="0"/>
              <a:t>2</a:t>
            </a:r>
            <a:r>
              <a:rPr lang="en-US" sz="1800" dirty="0"/>
              <a:t> Core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RAM: 8 GB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en-US" sz="1800" dirty="0"/>
              <a:t>Disk: 1 ổ</a:t>
            </a:r>
          </a:p>
          <a:p>
            <a:pPr marL="228600" lvl="1">
              <a:buNone/>
            </a:pPr>
            <a:r>
              <a:rPr lang="vi-VN" sz="1800" dirty="0"/>
              <a:t>	+ </a:t>
            </a:r>
            <a:r>
              <a:rPr lang="vi-VN" sz="1800" dirty="0" err="1"/>
              <a:t>Swap</a:t>
            </a:r>
            <a:r>
              <a:rPr lang="pt-BR" sz="1800" dirty="0"/>
              <a:t> (</a:t>
            </a:r>
            <a:r>
              <a:rPr lang="vi-VN" sz="1800" dirty="0"/>
              <a:t>s</a:t>
            </a:r>
            <a:r>
              <a:rPr lang="pt-BR" sz="1800" dirty="0"/>
              <a:t>da): </a:t>
            </a:r>
            <a:r>
              <a:rPr lang="en-US" sz="1800" dirty="0"/>
              <a:t>64</a:t>
            </a:r>
            <a:r>
              <a:rPr lang="pt-BR" sz="1800" dirty="0"/>
              <a:t> GB</a:t>
            </a:r>
          </a:p>
          <a:p>
            <a:pPr marL="228600" lvl="1">
              <a:buNone/>
            </a:pPr>
            <a:r>
              <a:rPr lang="vi-VN" sz="1800" dirty="0"/>
              <a:t>	</a:t>
            </a:r>
            <a:r>
              <a:rPr lang="en-US" sz="1800" dirty="0"/>
              <a:t>+</a:t>
            </a:r>
            <a:r>
              <a:rPr lang="vi-VN" sz="1800" dirty="0"/>
              <a:t> </a:t>
            </a:r>
            <a:r>
              <a:rPr lang="en-US" sz="1800" dirty="0"/>
              <a:t>Network: 2 interface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Internal Network – eth0: 10.1.0.6</a:t>
            </a:r>
          </a:p>
          <a:p>
            <a:pPr marL="228600" lvl="1">
              <a:buNone/>
            </a:pPr>
            <a:r>
              <a:rPr lang="vi-VN" sz="1800" dirty="0"/>
              <a:t>		* </a:t>
            </a:r>
            <a:r>
              <a:rPr lang="en-US" sz="1800" dirty="0"/>
              <a:t>External Network: </a:t>
            </a:r>
            <a:r>
              <a:rPr lang="vi-VN" sz="1800" dirty="0" err="1"/>
              <a:t>public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endParaRPr lang="en-US" sz="1800" dirty="0"/>
          </a:p>
          <a:p>
            <a:pPr marL="228600" lvl="1">
              <a:buNone/>
            </a:pPr>
            <a:endParaRPr lang="en-US" sz="1800" dirty="0"/>
          </a:p>
          <a:p>
            <a:pPr marL="457200" lvl="2" indent="-228600"/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sp>
        <p:nvSpPr>
          <p:cNvPr id="4" name="Shape 97">
            <a:extLst>
              <a:ext uri="{FF2B5EF4-FFF2-40B4-BE49-F238E27FC236}">
                <a16:creationId xmlns:a16="http://schemas.microsoft.com/office/drawing/2014/main" id="{731399E6-2310-D160-01C8-16D7B44E56A6}"/>
              </a:ext>
            </a:extLst>
          </p:cNvPr>
          <p:cNvSpPr txBox="1">
            <a:spLocks/>
          </p:cNvSpPr>
          <p:nvPr/>
        </p:nvSpPr>
        <p:spPr>
          <a:xfrm>
            <a:off x="312733" y="21430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CHUẨN BỊ</a:t>
            </a:r>
            <a:r>
              <a:rPr lang="vi-VN"/>
              <a:t> TÀI NGUYÊN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0823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“KOLLA”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49352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sz="1800" dirty="0"/>
              <a:t>Giai </a:t>
            </a:r>
            <a:r>
              <a:rPr lang="vi-VN" sz="1800" dirty="0"/>
              <a:t>đoạn tiền “cài </a:t>
            </a:r>
            <a:r>
              <a:rPr lang="vi-VN" sz="1800" dirty="0" err="1"/>
              <a:t>kolla</a:t>
            </a:r>
            <a:r>
              <a:rPr lang="vi-VN" sz="1800" dirty="0"/>
              <a:t>”: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Cài các </a:t>
            </a:r>
            <a:r>
              <a:rPr lang="vi-VN" sz="1800" dirty="0" err="1"/>
              <a:t>package</a:t>
            </a:r>
            <a:r>
              <a:rPr lang="vi-VN" sz="1800" dirty="0"/>
              <a:t>: 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 err="1"/>
              <a:t>sudo</a:t>
            </a:r>
            <a:r>
              <a:rPr lang="en-US" sz="1800" dirty="0"/>
              <a:t> apt update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 err="1"/>
              <a:t>sudo</a:t>
            </a:r>
            <a:r>
              <a:rPr lang="en-US" sz="1800" dirty="0"/>
              <a:t> apt install git python3-dev </a:t>
            </a:r>
            <a:r>
              <a:rPr lang="en-US" sz="1800" dirty="0" err="1"/>
              <a:t>libffi</a:t>
            </a:r>
            <a:r>
              <a:rPr lang="en-US" sz="1800" dirty="0"/>
              <a:t>-dev </a:t>
            </a:r>
            <a:r>
              <a:rPr lang="en-US" sz="1800" dirty="0" err="1"/>
              <a:t>gcc</a:t>
            </a:r>
            <a:r>
              <a:rPr lang="en-US" sz="1800" dirty="0"/>
              <a:t> </a:t>
            </a:r>
            <a:r>
              <a:rPr lang="en-US" sz="1800" dirty="0" err="1"/>
              <a:t>libssl</a:t>
            </a:r>
            <a:r>
              <a:rPr lang="en-US" sz="1800" dirty="0"/>
              <a:t>-dev </a:t>
            </a:r>
            <a:r>
              <a:rPr lang="en-US" sz="1800" dirty="0" err="1"/>
              <a:t>ufw</a:t>
            </a:r>
            <a:r>
              <a:rPr lang="en-US" sz="1800" dirty="0"/>
              <a:t> lvm2 net-tools nano python3-venv –y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Tạo </a:t>
            </a:r>
            <a:r>
              <a:rPr lang="vi-VN" sz="1800" dirty="0" err="1"/>
              <a:t>network</a:t>
            </a:r>
            <a:r>
              <a:rPr lang="vi-VN" sz="1800" dirty="0"/>
              <a:t> </a:t>
            </a:r>
            <a:r>
              <a:rPr lang="vi-VN" sz="1800" dirty="0" err="1"/>
              <a:t>interface</a:t>
            </a:r>
            <a:r>
              <a:rPr lang="vi-VN" sz="1800" dirty="0"/>
              <a:t> cho </a:t>
            </a:r>
            <a:r>
              <a:rPr lang="vi-VN" sz="1800" dirty="0" err="1"/>
              <a:t>public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</a:t>
            </a:r>
            <a:r>
              <a:rPr lang="en-US" sz="1800" dirty="0" err="1"/>
              <a:t>tuntap</a:t>
            </a:r>
            <a:r>
              <a:rPr lang="en-US" sz="1800" dirty="0"/>
              <a:t> add mode tap </a:t>
            </a:r>
            <a:r>
              <a:rPr lang="en-US" sz="1800" dirty="0" err="1"/>
              <a:t>br_ex_port</a:t>
            </a: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link set dev </a:t>
            </a:r>
            <a:r>
              <a:rPr lang="en-US" sz="1800" dirty="0" err="1"/>
              <a:t>br_ex_port</a:t>
            </a:r>
            <a:r>
              <a:rPr lang="en-US" sz="1800" dirty="0"/>
              <a:t> up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Cấu hình ổ đĩa: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pvcreate</a:t>
            </a:r>
            <a:r>
              <a:rPr lang="vi-VN" sz="1800" dirty="0"/>
              <a:t> /</a:t>
            </a:r>
            <a:r>
              <a:rPr lang="vi-VN" sz="1800" dirty="0" err="1"/>
              <a:t>dev</a:t>
            </a:r>
            <a:r>
              <a:rPr lang="vi-VN" sz="1800" dirty="0"/>
              <a:t>/</a:t>
            </a:r>
            <a:r>
              <a:rPr lang="vi-VN" sz="1800" dirty="0" err="1"/>
              <a:t>sdc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vgcreate</a:t>
            </a:r>
            <a:r>
              <a:rPr lang="vi-VN" sz="1800" dirty="0"/>
              <a:t> vg01 /</a:t>
            </a:r>
            <a:r>
              <a:rPr lang="vi-VN" sz="1800" dirty="0" err="1"/>
              <a:t>dev</a:t>
            </a:r>
            <a:r>
              <a:rPr lang="vi-VN" sz="1800" dirty="0"/>
              <a:t>/</a:t>
            </a:r>
            <a:r>
              <a:rPr lang="vi-VN" sz="1800" dirty="0" err="1"/>
              <a:t>sdc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lvcreate</a:t>
            </a:r>
            <a:r>
              <a:rPr lang="vi-VN" sz="1800" dirty="0"/>
              <a:t> --</a:t>
            </a:r>
            <a:r>
              <a:rPr lang="vi-VN" sz="1800" dirty="0" err="1"/>
              <a:t>zero</a:t>
            </a:r>
            <a:r>
              <a:rPr lang="vi-VN" sz="1800" dirty="0"/>
              <a:t> n --</a:t>
            </a:r>
            <a:r>
              <a:rPr lang="vi-VN" sz="1800" dirty="0" err="1"/>
              <a:t>size</a:t>
            </a:r>
            <a:r>
              <a:rPr lang="vi-VN" sz="1800" dirty="0"/>
              <a:t> 63.99G --</a:t>
            </a:r>
            <a:r>
              <a:rPr lang="vi-VN" sz="1800" dirty="0" err="1"/>
              <a:t>name</a:t>
            </a:r>
            <a:r>
              <a:rPr lang="vi-VN" sz="1800" dirty="0"/>
              <a:t> lv01 vg01</a:t>
            </a:r>
          </a:p>
        </p:txBody>
      </p:sp>
    </p:spTree>
    <p:extLst>
      <p:ext uri="{BB962C8B-B14F-4D97-AF65-F5344CB8AC3E}">
        <p14:creationId xmlns:p14="http://schemas.microsoft.com/office/powerpoint/2010/main" val="203712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“KOLLA”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49352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Computes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apt</a:t>
            </a:r>
            <a:r>
              <a:rPr lang="vi-VN" sz="1800" dirty="0"/>
              <a:t> </a:t>
            </a:r>
            <a:r>
              <a:rPr lang="vi-VN" sz="1800" dirty="0" err="1"/>
              <a:t>update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apt</a:t>
            </a:r>
            <a:r>
              <a:rPr lang="vi-VN" sz="1800" dirty="0"/>
              <a:t> </a:t>
            </a:r>
            <a:r>
              <a:rPr lang="vi-VN" sz="1800" dirty="0" err="1"/>
              <a:t>install</a:t>
            </a:r>
            <a:r>
              <a:rPr lang="vi-VN" sz="1800" dirty="0"/>
              <a:t> </a:t>
            </a:r>
            <a:r>
              <a:rPr lang="vi-VN" sz="1800" dirty="0" err="1"/>
              <a:t>git</a:t>
            </a:r>
            <a:r>
              <a:rPr lang="vi-VN" sz="1800" dirty="0"/>
              <a:t> python3-dev </a:t>
            </a:r>
            <a:r>
              <a:rPr lang="vi-VN" sz="1800" dirty="0" err="1"/>
              <a:t>libffi-dev</a:t>
            </a:r>
            <a:r>
              <a:rPr lang="vi-VN" sz="1800" dirty="0"/>
              <a:t> </a:t>
            </a:r>
            <a:r>
              <a:rPr lang="vi-VN" sz="1800" dirty="0" err="1"/>
              <a:t>gcc</a:t>
            </a:r>
            <a:r>
              <a:rPr lang="vi-VN" sz="1800" dirty="0"/>
              <a:t> </a:t>
            </a:r>
            <a:r>
              <a:rPr lang="vi-VN" sz="1800" dirty="0" err="1"/>
              <a:t>libssl-dev</a:t>
            </a:r>
            <a:r>
              <a:rPr lang="vi-VN" sz="1800" dirty="0"/>
              <a:t> -y</a:t>
            </a:r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76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CÀI ĐẶT KOLLA ANSIBLE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sz="1800" dirty="0"/>
              <a:t>Giai </a:t>
            </a:r>
            <a:r>
              <a:rPr lang="vi-VN" sz="1800" dirty="0"/>
              <a:t>đoạn “cài </a:t>
            </a:r>
            <a:r>
              <a:rPr lang="vi-VN" sz="1800" dirty="0" err="1"/>
              <a:t>kolla</a:t>
            </a:r>
            <a:r>
              <a:rPr lang="vi-VN" sz="1800" dirty="0"/>
              <a:t>”: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Tạo môi trường ảo: 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/>
              <a:t>python3 -m </a:t>
            </a:r>
            <a:r>
              <a:rPr lang="en-US" sz="1800" dirty="0" err="1"/>
              <a:t>venv</a:t>
            </a:r>
            <a:r>
              <a:rPr lang="en-US" sz="1800" dirty="0"/>
              <a:t> </a:t>
            </a:r>
            <a:r>
              <a:rPr lang="en-US" sz="1800" dirty="0" err="1"/>
              <a:t>venv</a:t>
            </a: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/>
              <a:t>source ~/</a:t>
            </a:r>
            <a:r>
              <a:rPr lang="en-US" sz="1800" dirty="0" err="1"/>
              <a:t>venv</a:t>
            </a:r>
            <a:r>
              <a:rPr lang="en-US" sz="1800" dirty="0"/>
              <a:t>/bin/activate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Cài </a:t>
            </a:r>
            <a:r>
              <a:rPr lang="vi-VN" sz="1800" dirty="0" err="1"/>
              <a:t>Kolla</a:t>
            </a:r>
            <a:r>
              <a:rPr lang="vi-VN" sz="1800" dirty="0"/>
              <a:t> </a:t>
            </a:r>
            <a:r>
              <a:rPr lang="vi-VN" sz="1800" dirty="0" err="1"/>
              <a:t>ansible</a:t>
            </a:r>
            <a:r>
              <a:rPr lang="vi-VN" sz="1800" dirty="0"/>
              <a:t> cho </a:t>
            </a: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Zed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  <a:r>
              <a:rPr lang="en-US" sz="1800" dirty="0"/>
              <a:t>pip install -U pip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	pip install 'ansible&gt;=6,&lt;7'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	pip install </a:t>
            </a:r>
            <a:r>
              <a:rPr lang="en-US" sz="1800" dirty="0" err="1"/>
              <a:t>git+https</a:t>
            </a:r>
            <a:r>
              <a:rPr lang="en-US" sz="1800" dirty="0"/>
              <a:t>://opendev.org/</a:t>
            </a:r>
            <a:r>
              <a:rPr lang="en-US" sz="1800" dirty="0" err="1"/>
              <a:t>openstack</a:t>
            </a:r>
            <a:r>
              <a:rPr lang="en-US" sz="1800" dirty="0"/>
              <a:t>/</a:t>
            </a:r>
            <a:r>
              <a:rPr lang="en-US" sz="1800" dirty="0" err="1"/>
              <a:t>kolla-ansible@stable</a:t>
            </a:r>
            <a:r>
              <a:rPr lang="en-US" sz="1800" dirty="0"/>
              <a:t>/zed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 	 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32979-FECB-08C9-99CF-5866DF00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29" y="1519236"/>
            <a:ext cx="4091017" cy="457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087F4-4B52-B55A-F1CB-073BD6720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366" y="3495675"/>
            <a:ext cx="2150721" cy="15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5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sz="1800" dirty="0"/>
              <a:t>Giai </a:t>
            </a:r>
            <a:r>
              <a:rPr lang="vi-VN" sz="1800" dirty="0"/>
              <a:t>đoạn chuẩn bị trước “Triển khai”: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	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nano</a:t>
            </a:r>
            <a:r>
              <a:rPr lang="vi-VN" sz="1800" dirty="0"/>
              <a:t> ~/</a:t>
            </a:r>
            <a:r>
              <a:rPr lang="vi-VN" sz="1800" dirty="0" err="1"/>
              <a:t>ansible.cfg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mkdir</a:t>
            </a:r>
            <a:r>
              <a:rPr lang="en-US" sz="1800" dirty="0"/>
              <a:t> -p 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kolla</a:t>
            </a: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chown</a:t>
            </a:r>
            <a:r>
              <a:rPr lang="en-US" sz="1800" dirty="0"/>
              <a:t> $USER:$USER 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kolla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cp -r ~/</a:t>
            </a:r>
            <a:r>
              <a:rPr lang="en-US" sz="1800" dirty="0" err="1"/>
              <a:t>venv</a:t>
            </a:r>
            <a:r>
              <a:rPr lang="en-US" sz="1800" dirty="0"/>
              <a:t>/share/</a:t>
            </a:r>
            <a:r>
              <a:rPr lang="en-US" sz="1800" dirty="0" err="1"/>
              <a:t>kolla</a:t>
            </a:r>
            <a:r>
              <a:rPr lang="en-US" sz="1800" dirty="0"/>
              <a:t>-ansible/</a:t>
            </a:r>
            <a:r>
              <a:rPr lang="en-US" sz="1800" dirty="0" err="1"/>
              <a:t>etc_examples</a:t>
            </a:r>
            <a:r>
              <a:rPr lang="en-US" sz="1800" dirty="0"/>
              <a:t>/</a:t>
            </a:r>
            <a:r>
              <a:rPr lang="en-US" sz="1800" dirty="0" err="1"/>
              <a:t>kolla</a:t>
            </a:r>
            <a:r>
              <a:rPr lang="en-US" sz="1800" dirty="0"/>
              <a:t>/* 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kolla</a:t>
            </a: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cp ~/</a:t>
            </a:r>
            <a:r>
              <a:rPr lang="en-US" sz="1800" dirty="0" err="1"/>
              <a:t>venv</a:t>
            </a:r>
            <a:r>
              <a:rPr lang="en-US" sz="1800" dirty="0"/>
              <a:t>/share/</a:t>
            </a:r>
            <a:r>
              <a:rPr lang="en-US" sz="1800" dirty="0" err="1"/>
              <a:t>kolla</a:t>
            </a:r>
            <a:r>
              <a:rPr lang="en-US" sz="1800" dirty="0"/>
              <a:t>-ansible/ansible/inventory/*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3A13F-CAEF-948D-FEEE-6F97AECF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15" y="981070"/>
            <a:ext cx="2743220" cy="12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0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nano</a:t>
            </a:r>
            <a:r>
              <a:rPr lang="vi-VN" sz="1800" dirty="0"/>
              <a:t> </a:t>
            </a:r>
            <a:r>
              <a:rPr lang="vi-VN" sz="1800" dirty="0" err="1"/>
              <a:t>openstack.pem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//</a:t>
            </a:r>
            <a:r>
              <a:rPr lang="vi-VN" sz="1800" dirty="0" err="1"/>
              <a:t>Enter</a:t>
            </a:r>
            <a:r>
              <a:rPr lang="vi-VN" sz="1800" dirty="0"/>
              <a:t> </a:t>
            </a:r>
            <a:r>
              <a:rPr lang="vi-VN" sz="1800" dirty="0" err="1"/>
              <a:t>private</a:t>
            </a:r>
            <a:r>
              <a:rPr lang="vi-VN" sz="1800" dirty="0"/>
              <a:t> </a:t>
            </a:r>
            <a:r>
              <a:rPr lang="vi-VN" sz="1800" dirty="0" err="1"/>
              <a:t>key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chmod</a:t>
            </a:r>
            <a:r>
              <a:rPr lang="vi-VN" sz="1800" dirty="0"/>
              <a:t> -c 600 </a:t>
            </a:r>
            <a:r>
              <a:rPr lang="vi-VN" sz="1800" dirty="0" err="1"/>
              <a:t>openstack.pem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nano</a:t>
            </a:r>
            <a:r>
              <a:rPr lang="vi-VN" sz="1800" dirty="0"/>
              <a:t> </a:t>
            </a:r>
            <a:r>
              <a:rPr lang="vi-VN" sz="1800" dirty="0" err="1"/>
              <a:t>multinode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//</a:t>
            </a:r>
            <a:r>
              <a:rPr lang="vi-VN" sz="1800" dirty="0" err="1"/>
              <a:t>Edit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control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10.1.0.4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r>
              <a:rPr lang="vi-VN" sz="1800" dirty="0"/>
              <a:t> </a:t>
            </a:r>
            <a:r>
              <a:rPr lang="vi-VN" sz="1800" dirty="0" err="1"/>
              <a:t>neutron_external_interface</a:t>
            </a:r>
            <a:r>
              <a:rPr lang="vi-VN" sz="1800" dirty="0"/>
              <a:t>=eth0 </a:t>
            </a:r>
            <a:r>
              <a:rPr lang="vi-VN" sz="1800" dirty="0" err="1"/>
              <a:t>api_interface</a:t>
            </a:r>
            <a:r>
              <a:rPr lang="vi-VN" sz="1800" dirty="0"/>
              <a:t>=eth0 </a:t>
            </a:r>
            <a:r>
              <a:rPr lang="vi-VN" sz="1800" dirty="0" err="1"/>
              <a:t>tunnel_interface</a:t>
            </a:r>
            <a:r>
              <a:rPr lang="vi-VN" sz="1800" dirty="0"/>
              <a:t>=eth0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network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10.1.0.4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r>
              <a:rPr lang="vi-VN" sz="1800" dirty="0"/>
              <a:t> </a:t>
            </a:r>
            <a:r>
              <a:rPr lang="vi-VN" sz="1800" dirty="0" err="1"/>
              <a:t>neutron_external_interface</a:t>
            </a:r>
            <a:r>
              <a:rPr lang="vi-VN" sz="1800" dirty="0"/>
              <a:t>=eth0 </a:t>
            </a:r>
            <a:r>
              <a:rPr lang="vi-VN" sz="1800" dirty="0" err="1"/>
              <a:t>api_interface</a:t>
            </a:r>
            <a:r>
              <a:rPr lang="vi-VN" sz="1800" dirty="0"/>
              <a:t>=eth0 </a:t>
            </a:r>
            <a:r>
              <a:rPr lang="vi-VN" sz="1800" dirty="0" err="1"/>
              <a:t>tunnel_interface</a:t>
            </a:r>
            <a:r>
              <a:rPr lang="vi-VN" sz="1800" dirty="0"/>
              <a:t>=eth0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783732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compute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10.1.0.5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r>
              <a:rPr lang="vi-VN" sz="1800" dirty="0"/>
              <a:t> </a:t>
            </a:r>
            <a:r>
              <a:rPr lang="vi-VN" sz="1800" dirty="0" err="1"/>
              <a:t>neutron_external_interface</a:t>
            </a:r>
            <a:r>
              <a:rPr lang="vi-VN" sz="1800" dirty="0"/>
              <a:t>=eth0 </a:t>
            </a:r>
            <a:r>
              <a:rPr lang="vi-VN" sz="1800" dirty="0" err="1"/>
              <a:t>api_interface</a:t>
            </a:r>
            <a:r>
              <a:rPr lang="vi-VN" sz="1800" dirty="0"/>
              <a:t>=eth0 </a:t>
            </a:r>
            <a:r>
              <a:rPr lang="vi-VN" sz="1800" dirty="0" err="1"/>
              <a:t>tunnel_interface</a:t>
            </a:r>
            <a:r>
              <a:rPr lang="vi-VN" sz="1800" dirty="0"/>
              <a:t>=eth0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10.1.0.6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r>
              <a:rPr lang="vi-VN" sz="1800" dirty="0"/>
              <a:t> </a:t>
            </a:r>
            <a:r>
              <a:rPr lang="vi-VN" sz="1800" dirty="0" err="1"/>
              <a:t>neutron_external_interface</a:t>
            </a:r>
            <a:r>
              <a:rPr lang="vi-VN" sz="1800" dirty="0"/>
              <a:t>=eth0 </a:t>
            </a:r>
            <a:r>
              <a:rPr lang="vi-VN" sz="1800" dirty="0" err="1"/>
              <a:t>api_interface</a:t>
            </a:r>
            <a:r>
              <a:rPr lang="vi-VN" sz="1800" dirty="0"/>
              <a:t>=eth0 </a:t>
            </a:r>
            <a:r>
              <a:rPr lang="vi-VN" sz="1800" dirty="0" err="1"/>
              <a:t>tunnel_interface</a:t>
            </a:r>
            <a:r>
              <a:rPr lang="vi-VN" sz="1800" dirty="0"/>
              <a:t>=eth0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monitoring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10.1.0.4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420726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ctrTitle" idx="4294967295"/>
          </p:nvPr>
        </p:nvSpPr>
        <p:spPr>
          <a:xfrm>
            <a:off x="2691650" y="440350"/>
            <a:ext cx="55713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9FC5E8"/>
                </a:solidFill>
              </a:rPr>
              <a:t>Danh sách thành viên: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4294967295"/>
          </p:nvPr>
        </p:nvSpPr>
        <p:spPr>
          <a:xfrm>
            <a:off x="2796049" y="1179649"/>
            <a:ext cx="6122979" cy="35422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sz="2400"/>
              <a:t>Nguyễn Đức Tuấn Nguyên – 21521202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" sz="2400"/>
              <a:t>Bùi Quốc Huy – 21520911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" sz="2400"/>
              <a:t>Nguyễn Quang Thắng – 21522591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sz="2400"/>
              <a:t>Nguyễn Thanh Tuấn – 21522756</a:t>
            </a:r>
          </a:p>
          <a:p>
            <a:pPr marL="457200" lvl="0" indent="-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sz="2400"/>
              <a:t>Nguyễn Triệu Thiên Bảo - 21520155</a:t>
            </a:r>
            <a:endParaRPr lang="en" sz="2400"/>
          </a:p>
        </p:txBody>
      </p:sp>
      <p:pic>
        <p:nvPicPr>
          <p:cNvPr id="78" name="Shape 78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storage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10.1.0.4 </a:t>
            </a:r>
            <a:r>
              <a:rPr lang="vi-VN" sz="1800" dirty="0" err="1"/>
              <a:t>ansible_ssh_user</a:t>
            </a:r>
            <a:r>
              <a:rPr lang="vi-VN" sz="1800" dirty="0"/>
              <a:t>=huy </a:t>
            </a:r>
            <a:r>
              <a:rPr lang="vi-VN" sz="1800" dirty="0" err="1"/>
              <a:t>ansible_become</a:t>
            </a:r>
            <a:r>
              <a:rPr lang="vi-VN" sz="1800" dirty="0"/>
              <a:t>=</a:t>
            </a:r>
            <a:r>
              <a:rPr lang="vi-VN" sz="1800" dirty="0" err="1"/>
              <a:t>True</a:t>
            </a:r>
            <a:r>
              <a:rPr lang="vi-VN" sz="1800" dirty="0"/>
              <a:t> </a:t>
            </a:r>
            <a:r>
              <a:rPr lang="vi-VN" sz="1800" dirty="0" err="1"/>
              <a:t>ansible_private_key_file</a:t>
            </a:r>
            <a:r>
              <a:rPr lang="vi-VN" sz="1800" dirty="0"/>
              <a:t>=/</a:t>
            </a:r>
            <a:r>
              <a:rPr lang="vi-VN" sz="1800" dirty="0" err="1"/>
              <a:t>home</a:t>
            </a:r>
            <a:r>
              <a:rPr lang="vi-VN" sz="1800" dirty="0"/>
              <a:t>/huy/</a:t>
            </a:r>
            <a:r>
              <a:rPr lang="vi-VN" sz="1800" dirty="0" err="1"/>
              <a:t>openstack.pem</a:t>
            </a:r>
            <a:r>
              <a:rPr lang="vi-VN" sz="1800" dirty="0"/>
              <a:t> </a:t>
            </a:r>
            <a:r>
              <a:rPr lang="vi-VN" sz="1800" dirty="0" err="1"/>
              <a:t>neutron_external_interface</a:t>
            </a:r>
            <a:r>
              <a:rPr lang="vi-VN" sz="1800" dirty="0"/>
              <a:t>=eth0 </a:t>
            </a:r>
            <a:r>
              <a:rPr lang="vi-VN" sz="1800" dirty="0" err="1"/>
              <a:t>api_interface</a:t>
            </a:r>
            <a:r>
              <a:rPr lang="vi-VN" sz="1800" dirty="0"/>
              <a:t>=eth0 </a:t>
            </a:r>
            <a:r>
              <a:rPr lang="vi-VN" sz="1800" dirty="0" err="1"/>
              <a:t>tunnel_interface</a:t>
            </a:r>
            <a:r>
              <a:rPr lang="vi-VN" sz="1800" dirty="0"/>
              <a:t>=eth0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[</a:t>
            </a:r>
            <a:r>
              <a:rPr lang="vi-VN" sz="1800" dirty="0" err="1"/>
              <a:t>deployment</a:t>
            </a:r>
            <a:r>
              <a:rPr lang="vi-VN" sz="1800" dirty="0"/>
              <a:t>]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localhost</a:t>
            </a:r>
            <a:r>
              <a:rPr lang="vi-VN" sz="1800" dirty="0"/>
              <a:t>       </a:t>
            </a:r>
            <a:r>
              <a:rPr lang="vi-VN" sz="1800" dirty="0" err="1"/>
              <a:t>ansible_connection</a:t>
            </a:r>
            <a:r>
              <a:rPr lang="vi-VN" sz="1800" dirty="0"/>
              <a:t>=</a:t>
            </a:r>
            <a:r>
              <a:rPr lang="vi-VN" sz="1800" dirty="0" err="1"/>
              <a:t>local</a:t>
            </a:r>
            <a:endParaRPr lang="vi-V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C4C5B-F950-F674-571C-5FDA9EC4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30" y="1338262"/>
            <a:ext cx="2531969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TIỀN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nano</a:t>
            </a:r>
            <a:r>
              <a:rPr lang="vi-VN" sz="1800" dirty="0"/>
              <a:t> /</a:t>
            </a:r>
            <a:r>
              <a:rPr lang="vi-VN" sz="1800" dirty="0" err="1"/>
              <a:t>etc</a:t>
            </a:r>
            <a:r>
              <a:rPr lang="vi-VN" sz="1800" dirty="0"/>
              <a:t>/</a:t>
            </a:r>
            <a:r>
              <a:rPr lang="vi-VN" sz="1800" dirty="0" err="1"/>
              <a:t>kolla</a:t>
            </a:r>
            <a:r>
              <a:rPr lang="vi-VN" sz="1800" dirty="0"/>
              <a:t>/</a:t>
            </a:r>
            <a:r>
              <a:rPr lang="vi-VN" sz="1800" dirty="0" err="1"/>
              <a:t>globals.yml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/>
              <a:t>//</a:t>
            </a:r>
            <a:r>
              <a:rPr lang="vi-VN" sz="1400" dirty="0" err="1"/>
              <a:t>Edit</a:t>
            </a:r>
            <a:endParaRPr lang="vi-VN" sz="14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/>
              <a:t>workaround_ansible_issue_8743: </a:t>
            </a:r>
            <a:r>
              <a:rPr lang="vi-VN" sz="1400" dirty="0" err="1"/>
              <a:t>yes</a:t>
            </a:r>
            <a:endParaRPr lang="vi-VN" sz="14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kolla_base_distro</a:t>
            </a:r>
            <a:r>
              <a:rPr lang="vi-VN" sz="1400" b="1" dirty="0"/>
              <a:t>: "</a:t>
            </a:r>
            <a:r>
              <a:rPr lang="vi-VN" sz="1400" b="1" dirty="0" err="1"/>
              <a:t>ubuntu</a:t>
            </a:r>
            <a:r>
              <a:rPr lang="vi-VN" sz="1400" b="1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kolla_internal_vip_address</a:t>
            </a:r>
            <a:r>
              <a:rPr lang="vi-VN" sz="1400" b="1" dirty="0"/>
              <a:t>: "10.1.0.254"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network_interface</a:t>
            </a:r>
            <a:r>
              <a:rPr lang="vi-VN" sz="1400" b="1" dirty="0"/>
              <a:t>: "eth0"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api_interface</a:t>
            </a:r>
            <a:r>
              <a:rPr lang="vi-VN" sz="1400" dirty="0"/>
              <a:t>: "{{ </a:t>
            </a:r>
            <a:r>
              <a:rPr lang="vi-VN" sz="1400" dirty="0" err="1"/>
              <a:t>network_interface</a:t>
            </a:r>
            <a:r>
              <a:rPr lang="vi-VN" sz="1400" dirty="0"/>
              <a:t> }}"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neutron_external_interface</a:t>
            </a:r>
            <a:r>
              <a:rPr lang="vi-VN" sz="1400" b="1" dirty="0"/>
              <a:t>: "</a:t>
            </a:r>
            <a:r>
              <a:rPr lang="vi-VN" sz="1400" b="1" dirty="0" err="1"/>
              <a:t>br_ex_port</a:t>
            </a:r>
            <a:r>
              <a:rPr lang="vi-VN" sz="1400" b="1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enable_openstack_core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enable_glance</a:t>
            </a:r>
            <a:r>
              <a:rPr lang="vi-VN" sz="1400" dirty="0"/>
              <a:t>: "{{ </a:t>
            </a:r>
            <a:r>
              <a:rPr lang="vi-VN" sz="1400" dirty="0" err="1"/>
              <a:t>enable_openstack_core</a:t>
            </a:r>
            <a:r>
              <a:rPr lang="vi-VN" sz="1400" dirty="0"/>
              <a:t> | </a:t>
            </a:r>
            <a:r>
              <a:rPr lang="vi-VN" sz="1400" dirty="0" err="1"/>
              <a:t>bool</a:t>
            </a:r>
            <a:r>
              <a:rPr lang="vi-VN" sz="1400" dirty="0"/>
              <a:t> }}"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enable_haproxy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enable_keepalived</a:t>
            </a:r>
            <a:r>
              <a:rPr lang="vi-VN" sz="1400" dirty="0"/>
              <a:t>: "{{ </a:t>
            </a:r>
            <a:r>
              <a:rPr lang="vi-VN" sz="1400" dirty="0" err="1"/>
              <a:t>enable_haproxy</a:t>
            </a:r>
            <a:r>
              <a:rPr lang="vi-VN" sz="1400" dirty="0"/>
              <a:t> | </a:t>
            </a:r>
            <a:r>
              <a:rPr lang="vi-VN" sz="1400" dirty="0" err="1"/>
              <a:t>bool</a:t>
            </a:r>
            <a:r>
              <a:rPr lang="vi-VN" sz="1400" dirty="0"/>
              <a:t> }}"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enable_keystone</a:t>
            </a:r>
            <a:r>
              <a:rPr lang="vi-VN" sz="1400" dirty="0"/>
              <a:t>: "{{ </a:t>
            </a:r>
            <a:r>
              <a:rPr lang="vi-VN" sz="1400" dirty="0" err="1"/>
              <a:t>enable_openstack_core</a:t>
            </a:r>
            <a:r>
              <a:rPr lang="vi-VN" sz="1400" dirty="0"/>
              <a:t> | </a:t>
            </a:r>
            <a:r>
              <a:rPr lang="vi-VN" sz="1400" dirty="0" err="1"/>
              <a:t>bool</a:t>
            </a:r>
            <a:r>
              <a:rPr lang="vi-VN" sz="1400" dirty="0"/>
              <a:t> }}"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enable_cinder</a:t>
            </a:r>
            <a:r>
              <a:rPr lang="vi-VN" sz="1400" b="1" dirty="0"/>
              <a:t>: "</a:t>
            </a:r>
            <a:r>
              <a:rPr lang="vi-VN" sz="1400" b="1" dirty="0" err="1"/>
              <a:t>yes</a:t>
            </a:r>
            <a:r>
              <a:rPr lang="vi-VN" sz="1400" b="1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enable_cinder_backend_lvm</a:t>
            </a:r>
            <a:r>
              <a:rPr lang="vi-VN" sz="1400" b="1" dirty="0"/>
              <a:t>: "</a:t>
            </a:r>
            <a:r>
              <a:rPr lang="vi-VN" sz="1400" b="1" dirty="0" err="1"/>
              <a:t>yes</a:t>
            </a:r>
            <a:r>
              <a:rPr lang="vi-VN" sz="1400" b="1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enable_etcd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enable_gnocchi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enable_gnocchi_statsd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dirty="0" err="1"/>
              <a:t>glance_backend_file</a:t>
            </a:r>
            <a:r>
              <a:rPr lang="vi-VN" sz="1400" dirty="0"/>
              <a:t>: "</a:t>
            </a:r>
            <a:r>
              <a:rPr lang="vi-VN" sz="1400" dirty="0" err="1"/>
              <a:t>yes</a:t>
            </a:r>
            <a:r>
              <a:rPr lang="vi-VN" sz="1400" dirty="0"/>
              <a:t>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glance_file_datadir_volumes</a:t>
            </a:r>
            <a:r>
              <a:rPr lang="vi-VN" sz="1400" b="1" dirty="0"/>
              <a:t>: "/</a:t>
            </a:r>
            <a:r>
              <a:rPr lang="vi-VN" sz="1400" b="1" dirty="0" err="1"/>
              <a:t>dev</a:t>
            </a:r>
            <a:r>
              <a:rPr lang="vi-VN" sz="1400" b="1" dirty="0"/>
              <a:t>/</a:t>
            </a:r>
            <a:r>
              <a:rPr lang="vi-VN" sz="1400" b="1" dirty="0" err="1"/>
              <a:t>sdc</a:t>
            </a:r>
            <a:r>
              <a:rPr lang="vi-VN" sz="1400" b="1" dirty="0"/>
              <a:t>/"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400" b="1" dirty="0" err="1"/>
              <a:t>cinder_volume_group</a:t>
            </a:r>
            <a:r>
              <a:rPr lang="vi-VN" sz="1400" b="1" dirty="0"/>
              <a:t>: "vg01"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C4C24-FAA2-91F3-635D-7A1068B9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29" y="0"/>
            <a:ext cx="216067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2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kolla-genpwd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kolla-ansible</a:t>
            </a:r>
            <a:r>
              <a:rPr lang="vi-VN" sz="1800" dirty="0"/>
              <a:t> -i </a:t>
            </a:r>
            <a:r>
              <a:rPr lang="vi-VN" sz="1800" dirty="0" err="1"/>
              <a:t>multinode</a:t>
            </a:r>
            <a:r>
              <a:rPr lang="vi-VN" sz="1800" dirty="0"/>
              <a:t> </a:t>
            </a:r>
            <a:r>
              <a:rPr lang="vi-VN" sz="1800" dirty="0" err="1"/>
              <a:t>bootstrap-servers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kolla-ansible</a:t>
            </a:r>
            <a:r>
              <a:rPr lang="vi-VN" sz="1800" dirty="0"/>
              <a:t> -i </a:t>
            </a:r>
            <a:r>
              <a:rPr lang="vi-VN" sz="1800" dirty="0" err="1"/>
              <a:t>multinode</a:t>
            </a:r>
            <a:r>
              <a:rPr lang="vi-VN" sz="1800" dirty="0"/>
              <a:t> </a:t>
            </a:r>
            <a:r>
              <a:rPr lang="vi-VN" sz="1800" dirty="0" err="1"/>
              <a:t>prechecks</a:t>
            </a:r>
            <a:r>
              <a:rPr lang="vi-VN" sz="1800" dirty="0"/>
              <a:t> 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kolla-ansible</a:t>
            </a:r>
            <a:r>
              <a:rPr lang="vi-VN" sz="1800" dirty="0"/>
              <a:t> -i </a:t>
            </a:r>
            <a:r>
              <a:rPr lang="vi-VN" sz="1800" dirty="0" err="1"/>
              <a:t>multinode</a:t>
            </a:r>
            <a:r>
              <a:rPr lang="vi-VN" sz="1800" dirty="0"/>
              <a:t> </a:t>
            </a:r>
            <a:r>
              <a:rPr lang="vi-VN" sz="1800" dirty="0" err="1"/>
              <a:t>deploy</a:t>
            </a:r>
            <a:endParaRPr lang="vi-VN" sz="1800" dirty="0"/>
          </a:p>
        </p:txBody>
      </p:sp>
      <p:sp>
        <p:nvSpPr>
          <p:cNvPr id="4" name="Shape 97">
            <a:extLst>
              <a:ext uri="{FF2B5EF4-FFF2-40B4-BE49-F238E27FC236}">
                <a16:creationId xmlns:a16="http://schemas.microsoft.com/office/drawing/2014/main" id="{B4287E52-B9B4-EF34-D195-7788FAC309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TRIỂN KHAI</a:t>
            </a:r>
          </a:p>
        </p:txBody>
      </p:sp>
    </p:spTree>
    <p:extLst>
      <p:ext uri="{BB962C8B-B14F-4D97-AF65-F5344CB8AC3E}">
        <p14:creationId xmlns:p14="http://schemas.microsoft.com/office/powerpoint/2010/main" val="859715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HẬU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" sz="1800" dirty="0"/>
              <a:t>Giai </a:t>
            </a:r>
            <a:r>
              <a:rPr lang="vi-VN" sz="1800" dirty="0"/>
              <a:t>đoạn sau “Triển khai”: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</a:t>
            </a:r>
            <a:r>
              <a:rPr lang="vi-VN" sz="1800" dirty="0" err="1"/>
              <a:t>Controller</a:t>
            </a:r>
            <a:r>
              <a:rPr lang="vi-VN" sz="1800" dirty="0"/>
              <a:t>:	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pip</a:t>
            </a:r>
            <a:r>
              <a:rPr lang="vi-VN" sz="1800" dirty="0"/>
              <a:t> </a:t>
            </a:r>
            <a:r>
              <a:rPr lang="vi-VN" sz="1800" dirty="0" err="1"/>
              <a:t>install</a:t>
            </a:r>
            <a:r>
              <a:rPr lang="vi-VN" sz="1800" dirty="0"/>
              <a:t> </a:t>
            </a:r>
            <a:r>
              <a:rPr lang="vi-VN" sz="1800" dirty="0" err="1"/>
              <a:t>python-openstackclient</a:t>
            </a:r>
            <a:r>
              <a:rPr lang="vi-VN" sz="1800" dirty="0"/>
              <a:t> -c https://releases.openstack.org/constraints/upper/zed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pip</a:t>
            </a:r>
            <a:r>
              <a:rPr lang="vi-VN" sz="1800" dirty="0"/>
              <a:t> </a:t>
            </a:r>
            <a:r>
              <a:rPr lang="vi-VN" sz="1800" dirty="0" err="1"/>
              <a:t>install</a:t>
            </a:r>
            <a:r>
              <a:rPr lang="vi-VN" sz="1800" dirty="0"/>
              <a:t> </a:t>
            </a:r>
            <a:r>
              <a:rPr lang="vi-VN" sz="1800" dirty="0" err="1"/>
              <a:t>python-neutronclient</a:t>
            </a:r>
            <a:r>
              <a:rPr lang="vi-VN" sz="1800" dirty="0"/>
              <a:t> -c https://releases.openstack.org/constraints/upper/zed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pip</a:t>
            </a:r>
            <a:r>
              <a:rPr lang="vi-VN" sz="1800" dirty="0"/>
              <a:t> </a:t>
            </a:r>
            <a:r>
              <a:rPr lang="vi-VN" sz="1800" dirty="0" err="1"/>
              <a:t>install</a:t>
            </a:r>
            <a:r>
              <a:rPr lang="vi-VN" sz="1800" dirty="0"/>
              <a:t> </a:t>
            </a:r>
            <a:r>
              <a:rPr lang="vi-VN" sz="1800" dirty="0" err="1"/>
              <a:t>python-glanceclient</a:t>
            </a:r>
            <a:r>
              <a:rPr lang="vi-VN" sz="1800" dirty="0"/>
              <a:t> -c https://releases.openstack.org/constraints/upper/zed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pip</a:t>
            </a:r>
            <a:r>
              <a:rPr lang="vi-VN" sz="1800" dirty="0"/>
              <a:t> </a:t>
            </a:r>
            <a:r>
              <a:rPr lang="vi-VN" sz="1800" dirty="0" err="1"/>
              <a:t>install</a:t>
            </a:r>
            <a:r>
              <a:rPr lang="vi-VN" sz="1800" dirty="0"/>
              <a:t> </a:t>
            </a:r>
            <a:r>
              <a:rPr lang="vi-VN" sz="1800" dirty="0" err="1"/>
              <a:t>python-heatclient</a:t>
            </a:r>
            <a:r>
              <a:rPr lang="vi-VN" sz="1800" dirty="0"/>
              <a:t> -c https://releases.openstack.org/constraints/upper/zed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kolla-ansible</a:t>
            </a:r>
            <a:r>
              <a:rPr lang="vi-VN" sz="1800" dirty="0"/>
              <a:t> </a:t>
            </a:r>
            <a:r>
              <a:rPr lang="vi-VN" sz="1800" dirty="0" err="1"/>
              <a:t>post-deploy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fr-FR" sz="1800" dirty="0"/>
              <a:t>source /etc/kolla/admin-openrc.sh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$HOME/</a:t>
            </a:r>
            <a:r>
              <a:rPr lang="vi-VN" sz="1800" dirty="0" err="1"/>
              <a:t>venv</a:t>
            </a:r>
            <a:r>
              <a:rPr lang="vi-VN" sz="1800" dirty="0"/>
              <a:t>/</a:t>
            </a:r>
            <a:r>
              <a:rPr lang="vi-VN" sz="1800" dirty="0" err="1"/>
              <a:t>share</a:t>
            </a:r>
            <a:r>
              <a:rPr lang="vi-VN" sz="1800" dirty="0"/>
              <a:t>/</a:t>
            </a:r>
            <a:r>
              <a:rPr lang="vi-VN" sz="1800" dirty="0" err="1"/>
              <a:t>kolla-ansible</a:t>
            </a:r>
            <a:r>
              <a:rPr lang="vi-VN" sz="1800" dirty="0"/>
              <a:t>/</a:t>
            </a:r>
            <a:r>
              <a:rPr lang="vi-VN" sz="1800" dirty="0" err="1"/>
              <a:t>init-runonce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297196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HẬU </a:t>
            </a:r>
            <a:r>
              <a:rPr lang="en" dirty="0"/>
              <a:t>TRIỂN KHAI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206967" y="0"/>
            <a:ext cx="6937033" cy="514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ifconfig</a:t>
            </a:r>
            <a:r>
              <a:rPr lang="vi-VN" sz="1800" dirty="0"/>
              <a:t> </a:t>
            </a:r>
            <a:r>
              <a:rPr lang="vi-VN" sz="1800" dirty="0" err="1"/>
              <a:t>br-ex</a:t>
            </a:r>
            <a:r>
              <a:rPr lang="vi-VN" sz="1800" dirty="0"/>
              <a:t> 10.0.2.1 </a:t>
            </a:r>
            <a:r>
              <a:rPr lang="vi-VN" sz="1800" dirty="0" err="1"/>
              <a:t>netmask</a:t>
            </a:r>
            <a:r>
              <a:rPr lang="vi-VN" sz="1800" dirty="0"/>
              <a:t> 255.255.255.0 </a:t>
            </a:r>
            <a:r>
              <a:rPr lang="vi-VN" sz="1800" dirty="0" err="1"/>
              <a:t>up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iptables</a:t>
            </a:r>
            <a:r>
              <a:rPr lang="vi-VN" sz="1800" dirty="0"/>
              <a:t> -t </a:t>
            </a:r>
            <a:r>
              <a:rPr lang="vi-VN" sz="1800" dirty="0" err="1"/>
              <a:t>nat</a:t>
            </a:r>
            <a:r>
              <a:rPr lang="vi-VN" sz="1800" dirty="0"/>
              <a:t> -A POSTROUTING -s 10.0.2.0/24 -o eth0 -j MASQUERADE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sudo</a:t>
            </a:r>
            <a:r>
              <a:rPr lang="vi-VN" sz="1800" dirty="0"/>
              <a:t> </a:t>
            </a:r>
            <a:r>
              <a:rPr lang="vi-VN" sz="1800" dirty="0" err="1"/>
              <a:t>iptables</a:t>
            </a:r>
            <a:r>
              <a:rPr lang="vi-VN" sz="1800" dirty="0"/>
              <a:t> -t </a:t>
            </a:r>
            <a:r>
              <a:rPr lang="vi-VN" sz="1800" dirty="0" err="1"/>
              <a:t>nat</a:t>
            </a:r>
            <a:r>
              <a:rPr lang="vi-VN" sz="1800" dirty="0"/>
              <a:t> -A PREROUTING -d &lt;</a:t>
            </a:r>
            <a:r>
              <a:rPr lang="vi-VN" sz="1800" dirty="0" err="1"/>
              <a:t>Controller</a:t>
            </a:r>
            <a:r>
              <a:rPr lang="vi-VN" sz="1800" dirty="0"/>
              <a:t> </a:t>
            </a:r>
            <a:r>
              <a:rPr lang="vi-VN" sz="1800" dirty="0" err="1"/>
              <a:t>public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r>
              <a:rPr lang="vi-VN" sz="1800" dirty="0"/>
              <a:t>&gt; -m </a:t>
            </a:r>
            <a:r>
              <a:rPr lang="vi-VN" sz="1800" dirty="0" err="1"/>
              <a:t>tcp</a:t>
            </a:r>
            <a:r>
              <a:rPr lang="vi-VN" sz="1800" dirty="0"/>
              <a:t> -p </a:t>
            </a:r>
            <a:r>
              <a:rPr lang="vi-VN" sz="1800" dirty="0" err="1"/>
              <a:t>tcp</a:t>
            </a:r>
            <a:r>
              <a:rPr lang="vi-VN" sz="1800" dirty="0"/>
              <a:t> --</a:t>
            </a:r>
            <a:r>
              <a:rPr lang="vi-VN" sz="1800" dirty="0" err="1"/>
              <a:t>dport</a:t>
            </a:r>
            <a:r>
              <a:rPr lang="vi-VN" sz="1800" dirty="0"/>
              <a:t> 80 -j DNAT --to-</a:t>
            </a:r>
            <a:r>
              <a:rPr lang="vi-VN" sz="1800" dirty="0" err="1"/>
              <a:t>destination</a:t>
            </a:r>
            <a:r>
              <a:rPr lang="vi-VN" sz="1800" dirty="0"/>
              <a:t> 10.1.0.254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	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787301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KẾT QUẢ </a:t>
            </a:r>
            <a:r>
              <a:rPr lang="en" dirty="0"/>
              <a:t>TRIỂN KHAI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73A853-4C61-AB0F-2376-C70BCEFF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349" y="1"/>
            <a:ext cx="4307821" cy="3000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05222-0F2F-855C-9918-ADB3DB94703B}"/>
              </a:ext>
            </a:extLst>
          </p:cNvPr>
          <p:cNvSpPr txBox="1"/>
          <p:nvPr/>
        </p:nvSpPr>
        <p:spPr>
          <a:xfrm>
            <a:off x="2089348" y="3000450"/>
            <a:ext cx="70546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Username</a:t>
            </a:r>
            <a:r>
              <a:rPr lang="vi-VN" dirty="0"/>
              <a:t>: </a:t>
            </a:r>
            <a:r>
              <a:rPr lang="vi-VN" dirty="0" err="1"/>
              <a:t>admin</a:t>
            </a:r>
            <a:endParaRPr lang="vi-VN" dirty="0"/>
          </a:p>
          <a:p>
            <a:endParaRPr lang="vi-VN" dirty="0"/>
          </a:p>
          <a:p>
            <a:r>
              <a:rPr lang="vi-VN" dirty="0" err="1"/>
              <a:t>Password</a:t>
            </a:r>
            <a:r>
              <a:rPr lang="vi-VN" dirty="0"/>
              <a:t>: &lt;Kết quả của </a:t>
            </a:r>
            <a:r>
              <a:rPr lang="vi-VN" dirty="0" err="1"/>
              <a:t>grep</a:t>
            </a:r>
            <a:r>
              <a:rPr lang="vi-VN" dirty="0"/>
              <a:t> </a:t>
            </a:r>
            <a:r>
              <a:rPr lang="vi-VN" dirty="0" err="1"/>
              <a:t>keystone_admin_password</a:t>
            </a:r>
            <a:r>
              <a:rPr lang="vi-VN" dirty="0"/>
              <a:t> /</a:t>
            </a:r>
            <a:r>
              <a:rPr lang="vi-VN" dirty="0" err="1"/>
              <a:t>etc</a:t>
            </a:r>
            <a:r>
              <a:rPr lang="vi-VN" dirty="0"/>
              <a:t>/</a:t>
            </a:r>
            <a:r>
              <a:rPr lang="vi-VN" dirty="0" err="1"/>
              <a:t>kolla</a:t>
            </a:r>
            <a:r>
              <a:rPr lang="vi-VN" dirty="0"/>
              <a:t>/</a:t>
            </a:r>
            <a:r>
              <a:rPr lang="vi-VN" dirty="0" err="1"/>
              <a:t>passwords.yml</a:t>
            </a:r>
            <a:r>
              <a:rPr lang="vi-VN" dirty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54677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KẾT QUẢ </a:t>
            </a:r>
            <a:r>
              <a:rPr lang="en" dirty="0"/>
              <a:t>TRIỂN KHAI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7C678-A7A7-4A56-8CA4-211CF626C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80" y="0"/>
            <a:ext cx="700035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0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0" y="2507944"/>
            <a:ext cx="91440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vi-VN" sz="5400" dirty="0"/>
              <a:t>4</a:t>
            </a:r>
            <a:r>
              <a:rPr lang="en-US" sz="5400" dirty="0"/>
              <a:t>. </a:t>
            </a:r>
            <a:r>
              <a:rPr lang="en-US" sz="5400" dirty="0" err="1"/>
              <a:t>Nội</a:t>
            </a:r>
            <a:r>
              <a:rPr lang="en-US" sz="5400" dirty="0"/>
              <a:t> dung </a:t>
            </a:r>
            <a:r>
              <a:rPr lang="en-US" sz="5400" dirty="0" err="1"/>
              <a:t>triển</a:t>
            </a:r>
            <a:r>
              <a:rPr lang="en-US" sz="5400" dirty="0"/>
              <a:t> </a:t>
            </a:r>
            <a:r>
              <a:rPr lang="en-US" sz="5400" dirty="0" err="1"/>
              <a:t>khai</a:t>
            </a:r>
            <a:br>
              <a:rPr lang="en-US" sz="5400" dirty="0"/>
            </a:br>
            <a:r>
              <a:rPr lang="vi-VN" sz="5400" dirty="0"/>
              <a:t>dịch vụ, máy ảo trên </a:t>
            </a:r>
            <a:r>
              <a:rPr lang="vi-VN" sz="5400" dirty="0" err="1"/>
              <a:t>Openstack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107" name="Shape 107"/>
          <p:cNvSpPr/>
          <p:nvPr/>
        </p:nvSpPr>
        <p:spPr>
          <a:xfrm>
            <a:off x="1836939" y="98847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2391964" y="496450"/>
            <a:ext cx="1426315" cy="1426402"/>
            <a:chOff x="6643075" y="3664250"/>
            <a:chExt cx="407950" cy="407975"/>
          </a:xfrm>
        </p:grpSpPr>
        <p:sp>
          <p:nvSpPr>
            <p:cNvPr id="109" name="Shape 1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2" name="Shape 1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6" name="Shape 116"/>
          <p:cNvSpPr/>
          <p:nvPr/>
        </p:nvSpPr>
        <p:spPr>
          <a:xfrm rot="6223920">
            <a:off x="3953912" y="935425"/>
            <a:ext cx="317280" cy="3029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746847" y="2045898"/>
            <a:ext cx="250223" cy="23892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36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vi-VN" sz="1800" dirty="0"/>
              <a:t> các</a:t>
            </a:r>
            <a:r>
              <a:rPr lang="en-US" sz="1800" dirty="0"/>
              <a:t> </a:t>
            </a:r>
            <a:r>
              <a:rPr lang="vi-VN" sz="1800" dirty="0" err="1"/>
              <a:t>image</a:t>
            </a:r>
            <a:r>
              <a:rPr lang="vi-VN" sz="1800" dirty="0"/>
              <a:t> cho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cloud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 và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Dùng giao diện: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Tải </a:t>
            </a:r>
            <a:r>
              <a:rPr lang="vi-VN" sz="1800" dirty="0" err="1"/>
              <a:t>image</a:t>
            </a:r>
            <a:r>
              <a:rPr lang="vi-VN" sz="1800" dirty="0"/>
              <a:t> về máy.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Tại giao diện </a:t>
            </a:r>
            <a:r>
              <a:rPr lang="vi-VN" sz="1800" dirty="0" err="1"/>
              <a:t>Openstack</a:t>
            </a:r>
            <a:r>
              <a:rPr lang="vi-VN" sz="1800" dirty="0"/>
              <a:t>, Project &gt; </a:t>
            </a:r>
            <a:r>
              <a:rPr lang="vi-VN" sz="1800" dirty="0" err="1"/>
              <a:t>Images</a:t>
            </a:r>
            <a:r>
              <a:rPr lang="vi-VN" sz="1800" dirty="0"/>
              <a:t> &gt; </a:t>
            </a:r>
            <a:r>
              <a:rPr lang="vi-VN" sz="1800" dirty="0" err="1"/>
              <a:t>Create</a:t>
            </a:r>
            <a:r>
              <a:rPr lang="vi-VN" sz="1800" dirty="0"/>
              <a:t> </a:t>
            </a:r>
            <a:r>
              <a:rPr lang="vi-VN" sz="1800" dirty="0" err="1"/>
              <a:t>Image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vi-VN" sz="1800" dirty="0" err="1"/>
              <a:t>Upload</a:t>
            </a:r>
            <a:r>
              <a:rPr lang="vi-VN" sz="1800" dirty="0"/>
              <a:t> </a:t>
            </a:r>
            <a:r>
              <a:rPr lang="vi-VN" sz="1800" dirty="0" err="1"/>
              <a:t>image</a:t>
            </a:r>
            <a:r>
              <a:rPr lang="vi-VN" sz="1800" dirty="0"/>
              <a:t> và điền các thông tin cần thiết</a:t>
            </a:r>
          </a:p>
        </p:txBody>
      </p:sp>
    </p:spTree>
    <p:extLst>
      <p:ext uri="{BB962C8B-B14F-4D97-AF65-F5344CB8AC3E}">
        <p14:creationId xmlns:p14="http://schemas.microsoft.com/office/powerpoint/2010/main" val="3293318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ECEE2-EC4A-7F3F-1A1F-084CD1991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33338"/>
            <a:ext cx="6579428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5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02920" y="222075"/>
            <a:ext cx="7830629" cy="7532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latin typeface="Montserrat" panose="00000500000000000000" pitchFamily="2" charset="0"/>
              </a:rPr>
              <a:t>Nội dung báo cáo:</a:t>
            </a:r>
          </a:p>
          <a:p>
            <a:pPr lvl="0">
              <a:spcBef>
                <a:spcPts val="0"/>
              </a:spcBef>
              <a:buNone/>
            </a:pPr>
            <a:endParaRPr lang="en-US" sz="3600">
              <a:latin typeface="Montserrat" panose="00000500000000000000" pitchFamily="2" charset="0"/>
            </a:endParaRPr>
          </a:p>
          <a:p>
            <a:pPr lvl="0">
              <a:spcBef>
                <a:spcPts val="0"/>
              </a:spcBef>
              <a:buNone/>
            </a:pPr>
            <a:endParaRPr lang="en" sz="3600">
              <a:latin typeface="Montserrat" panose="00000500000000000000" pitchFamily="2" charset="0"/>
            </a:endParaRPr>
          </a:p>
        </p:txBody>
      </p:sp>
      <p:sp>
        <p:nvSpPr>
          <p:cNvPr id="3" name="Shape 77">
            <a:extLst>
              <a:ext uri="{FF2B5EF4-FFF2-40B4-BE49-F238E27FC236}">
                <a16:creationId xmlns:a16="http://schemas.microsoft.com/office/drawing/2014/main" id="{C3B81206-682E-08A1-E4E2-961564F2FCCD}"/>
              </a:ext>
            </a:extLst>
          </p:cNvPr>
          <p:cNvSpPr txBox="1">
            <a:spLocks/>
          </p:cNvSpPr>
          <p:nvPr/>
        </p:nvSpPr>
        <p:spPr>
          <a:xfrm>
            <a:off x="563389" y="1156789"/>
            <a:ext cx="6122979" cy="3542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Roboto"/>
              <a:buAutoNum type="arabicPeriod"/>
            </a:pPr>
            <a:r>
              <a:rPr lang="en" sz="2400"/>
              <a:t>Cơ sở lý thuyết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Roboto"/>
              <a:buAutoNum type="arabicPeriod"/>
            </a:pPr>
            <a:r>
              <a:rPr lang="en" sz="2400"/>
              <a:t>Thiết kế hệ thống 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Roboto"/>
              <a:buAutoNum type="arabicPeriod"/>
            </a:pPr>
            <a:r>
              <a:rPr lang="en" sz="2400"/>
              <a:t>Nội dung triển khai OpenStack Zed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Roboto"/>
              <a:buAutoNum type="arabicPeriod"/>
            </a:pPr>
            <a:r>
              <a:rPr lang="en-US" sz="2400"/>
              <a:t>Những khó khăn &amp; Cách giải quyết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Roboto"/>
              <a:buAutoNum type="arabicPeriod"/>
            </a:pPr>
            <a:r>
              <a:rPr lang="en-US" sz="2400"/>
              <a:t>Kết luận &amp; Hướng phát triển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vi-VN" sz="1800" dirty="0"/>
              <a:t> các</a:t>
            </a:r>
            <a:r>
              <a:rPr lang="en-US" sz="1800" dirty="0"/>
              <a:t> </a:t>
            </a:r>
            <a:r>
              <a:rPr lang="vi-VN" sz="1800" dirty="0"/>
              <a:t>cho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clouding</a:t>
            </a:r>
            <a:r>
              <a:rPr lang="vi-VN" sz="1800" dirty="0"/>
              <a:t> Server và </a:t>
            </a:r>
            <a:r>
              <a:rPr lang="vi-VN" sz="1800" dirty="0" err="1"/>
              <a:t>ubunru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Dùng giao diện: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Tải </a:t>
            </a:r>
            <a:r>
              <a:rPr lang="vi-VN" sz="1800" dirty="0" err="1"/>
              <a:t>image</a:t>
            </a:r>
            <a:r>
              <a:rPr lang="vi-VN" sz="1800" dirty="0"/>
              <a:t> về máy.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Tại giao diện </a:t>
            </a:r>
            <a:r>
              <a:rPr lang="vi-VN" sz="1800" dirty="0" err="1"/>
              <a:t>Openstack</a:t>
            </a:r>
            <a:r>
              <a:rPr lang="vi-VN" sz="1800" dirty="0"/>
              <a:t>, Project &gt; </a:t>
            </a:r>
            <a:r>
              <a:rPr lang="vi-VN" sz="1800" dirty="0" err="1"/>
              <a:t>Images</a:t>
            </a:r>
            <a:r>
              <a:rPr lang="vi-VN" sz="1800" dirty="0"/>
              <a:t> &gt; </a:t>
            </a:r>
            <a:r>
              <a:rPr lang="vi-VN" sz="1800" dirty="0" err="1"/>
              <a:t>Create</a:t>
            </a:r>
            <a:r>
              <a:rPr lang="vi-VN" sz="1800" dirty="0"/>
              <a:t> </a:t>
            </a:r>
            <a:r>
              <a:rPr lang="vi-VN" sz="1800" dirty="0" err="1"/>
              <a:t>Image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vi-VN" sz="1800" dirty="0" err="1"/>
              <a:t>Upload</a:t>
            </a:r>
            <a:r>
              <a:rPr lang="vi-VN" sz="1800" dirty="0"/>
              <a:t> </a:t>
            </a:r>
            <a:r>
              <a:rPr lang="vi-VN" sz="1800" dirty="0" err="1"/>
              <a:t>image</a:t>
            </a:r>
            <a:r>
              <a:rPr lang="vi-VN" sz="1800" dirty="0"/>
              <a:t> và điền các thông tin cần thiết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	+ </a:t>
            </a:r>
            <a:r>
              <a:rPr lang="vi-VN" sz="1800" dirty="0" err="1"/>
              <a:t>Create</a:t>
            </a:r>
            <a:r>
              <a:rPr lang="vi-VN" sz="1800" dirty="0"/>
              <a:t> </a:t>
            </a:r>
            <a:r>
              <a:rPr lang="vi-VN" sz="1800" dirty="0" err="1"/>
              <a:t>Image</a:t>
            </a:r>
            <a:endParaRPr lang="vi-VN" sz="1800" dirty="0"/>
          </a:p>
          <a:p>
            <a:pPr marL="457200" lvl="2" indent="-228600"/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2724518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B7F08-F6FF-5DD9-EC4A-28631BBD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208" y="830981"/>
            <a:ext cx="7036792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8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Dùng </a:t>
            </a:r>
            <a:r>
              <a:rPr lang="vi-VN" sz="1800" dirty="0" err="1"/>
              <a:t>code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da-DK" sz="1800" dirty="0"/>
              <a:t>wget </a:t>
            </a:r>
            <a:r>
              <a:rPr lang="da-DK" sz="1800" dirty="0">
                <a:hlinkClick r:id="rId3"/>
              </a:rPr>
              <a:t>https://releases.ubuntu.com/focal/ubuntu-20.04.6-desktop-amd64.iso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da-DK" sz="1800" dirty="0"/>
              <a:t>wget </a:t>
            </a:r>
            <a:r>
              <a:rPr lang="da-DK" sz="1800" dirty="0">
                <a:hlinkClick r:id="rId4"/>
              </a:rPr>
              <a:t>https://cloud-images.ubuntu.com/focal/20231011/focal-server-cloudimg-amd64.img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da-DK" sz="1800" dirty="0"/>
              <a:t>openstack image create --disk-format iso --file ubuntu-20.04.6-desktop-amd64.iso --public "ubuntu 20.04 desktop ISO“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da-DK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da-DK" sz="1800" dirty="0"/>
              <a:t>openstack image create --disk-format qcow2 --file focal-server-cloudimg-amd64.img --public "ubuntu 20.04 server QCOW2"</a:t>
            </a:r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75A44-372D-17C9-61E6-0ED174CA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924" y="1908872"/>
            <a:ext cx="6987978" cy="4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8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ADAC3-0D0D-10AE-3D67-26615540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34" y="1381919"/>
            <a:ext cx="7014766" cy="23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Dùng </a:t>
            </a:r>
            <a:r>
              <a:rPr lang="vi-VN" sz="1800" dirty="0" err="1"/>
              <a:t>flavor</a:t>
            </a:r>
            <a:r>
              <a:rPr lang="vi-VN" sz="1800" dirty="0"/>
              <a:t> có sẵn: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flavor</a:t>
            </a:r>
            <a:r>
              <a:rPr lang="vi-VN" sz="1800" dirty="0"/>
              <a:t> </a:t>
            </a:r>
            <a:r>
              <a:rPr lang="vi-VN" sz="1800" dirty="0" err="1"/>
              <a:t>list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BB6D7-3079-C26F-DD37-1315D73A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716750"/>
            <a:ext cx="6871556" cy="1304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86D02-6E37-5DE1-11BA-1E88BEEE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97" y="2116788"/>
            <a:ext cx="6937033" cy="29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Dùng </a:t>
            </a:r>
            <a:r>
              <a:rPr lang="vi-VN" sz="1800" dirty="0" err="1"/>
              <a:t>network</a:t>
            </a:r>
            <a:r>
              <a:rPr lang="vi-VN" sz="1800" dirty="0"/>
              <a:t> có sẵn: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network</a:t>
            </a:r>
            <a:r>
              <a:rPr lang="vi-VN" sz="1800" dirty="0"/>
              <a:t> </a:t>
            </a:r>
            <a:r>
              <a:rPr lang="vi-VN" sz="1800" dirty="0" err="1"/>
              <a:t>list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CE14A-B54E-15C6-2BD7-BDE3271B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6" y="700087"/>
            <a:ext cx="6937034" cy="1137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7425C-272C-EECC-3480-4A51FC6C7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96" y="1959962"/>
            <a:ext cx="7009604" cy="20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Tạo </a:t>
            </a:r>
            <a:r>
              <a:rPr lang="vi-VN" sz="1800" dirty="0" err="1"/>
              <a:t>keypair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ssh-keygen</a:t>
            </a:r>
            <a:r>
              <a:rPr lang="vi-VN" sz="1800" dirty="0"/>
              <a:t> -b 4096 -t </a:t>
            </a:r>
            <a:r>
              <a:rPr lang="vi-VN" sz="1800" dirty="0" err="1"/>
              <a:t>rsa</a:t>
            </a:r>
            <a:r>
              <a:rPr lang="vi-VN" sz="1800" dirty="0"/>
              <a:t> -f vm01-key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keypair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--</a:t>
            </a:r>
            <a:r>
              <a:rPr lang="vi-VN" sz="1800" dirty="0" err="1"/>
              <a:t>public-key</a:t>
            </a:r>
            <a:r>
              <a:rPr lang="vi-VN" sz="1800" dirty="0"/>
              <a:t> ./vm01-key.pub vm01-key</a:t>
            </a:r>
            <a:endParaRPr lang="en-US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A5764-371C-52B6-428E-864BCE15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1424171"/>
            <a:ext cx="7009603" cy="229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6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CHUẨN BỊ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Tạo </a:t>
            </a:r>
            <a:r>
              <a:rPr lang="vi-VN" sz="1800" dirty="0" err="1"/>
              <a:t>security</a:t>
            </a:r>
            <a:r>
              <a:rPr lang="vi-VN" sz="1800" dirty="0"/>
              <a:t> </a:t>
            </a:r>
            <a:r>
              <a:rPr lang="vi-VN" sz="1800" dirty="0" err="1"/>
              <a:t>group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security</a:t>
            </a:r>
            <a:r>
              <a:rPr lang="vi-VN" sz="1800" dirty="0"/>
              <a:t> </a:t>
            </a:r>
            <a:r>
              <a:rPr lang="vi-VN" sz="1800" dirty="0" err="1"/>
              <a:t>group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secgroup01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security</a:t>
            </a:r>
            <a:r>
              <a:rPr lang="vi-VN" sz="1800" dirty="0"/>
              <a:t> </a:t>
            </a:r>
            <a:r>
              <a:rPr lang="vi-VN" sz="1800" dirty="0" err="1"/>
              <a:t>group</a:t>
            </a:r>
            <a:r>
              <a:rPr lang="vi-VN" sz="1800" dirty="0"/>
              <a:t> </a:t>
            </a:r>
            <a:r>
              <a:rPr lang="vi-VN" sz="1800" dirty="0" err="1"/>
              <a:t>rule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--</a:t>
            </a:r>
            <a:r>
              <a:rPr lang="vi-VN" sz="1800" dirty="0" err="1"/>
              <a:t>protocol</a:t>
            </a:r>
            <a:r>
              <a:rPr lang="vi-VN" sz="1800" dirty="0"/>
              <a:t> </a:t>
            </a:r>
            <a:r>
              <a:rPr lang="vi-VN" sz="1800" dirty="0" err="1"/>
              <a:t>icmp</a:t>
            </a:r>
            <a:r>
              <a:rPr lang="vi-VN" sz="1800" dirty="0"/>
              <a:t> --</a:t>
            </a:r>
            <a:r>
              <a:rPr lang="vi-VN" sz="1800" dirty="0" err="1"/>
              <a:t>ingress</a:t>
            </a:r>
            <a:r>
              <a:rPr lang="vi-VN" sz="1800" dirty="0"/>
              <a:t> secgroup01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security</a:t>
            </a:r>
            <a:r>
              <a:rPr lang="vi-VN" sz="1800" dirty="0"/>
              <a:t> </a:t>
            </a:r>
            <a:r>
              <a:rPr lang="vi-VN" sz="1800" dirty="0" err="1"/>
              <a:t>group</a:t>
            </a:r>
            <a:r>
              <a:rPr lang="vi-VN" sz="1800" dirty="0"/>
              <a:t> </a:t>
            </a:r>
            <a:r>
              <a:rPr lang="vi-VN" sz="1800" dirty="0" err="1"/>
              <a:t>rule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--</a:t>
            </a:r>
            <a:r>
              <a:rPr lang="vi-VN" sz="1800" dirty="0" err="1"/>
              <a:t>protocol</a:t>
            </a:r>
            <a:r>
              <a:rPr lang="vi-VN" sz="1800" dirty="0"/>
              <a:t> </a:t>
            </a:r>
            <a:r>
              <a:rPr lang="vi-VN" sz="1800" dirty="0" err="1"/>
              <a:t>tcp</a:t>
            </a:r>
            <a:r>
              <a:rPr lang="vi-VN" sz="1800" dirty="0"/>
              <a:t> --</a:t>
            </a:r>
            <a:r>
              <a:rPr lang="vi-VN" sz="1800" dirty="0" err="1"/>
              <a:t>dst-port</a:t>
            </a:r>
            <a:r>
              <a:rPr lang="vi-VN" sz="1800" dirty="0"/>
              <a:t> 22:22 secgroup01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3B8A8-98DD-42BD-BC6F-168A60321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67" y="2245868"/>
            <a:ext cx="6937033" cy="205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Triển khai máy ảo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Tạo </a:t>
            </a:r>
            <a:r>
              <a:rPr lang="vi-VN" sz="1800" dirty="0" err="1"/>
              <a:t>volume</a:t>
            </a:r>
            <a:r>
              <a:rPr lang="vi-VN" sz="1800" dirty="0"/>
              <a:t> cho máy: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openstack</a:t>
            </a:r>
            <a:r>
              <a:rPr lang="en-US" sz="1800" dirty="0"/>
              <a:t> volume create --size 20 u-20.04-d01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94A3E-6376-B1EE-325B-1C39EA3E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1035657"/>
            <a:ext cx="5474516" cy="39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58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Triển khai máy ảo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Tạo </a:t>
            </a:r>
            <a:r>
              <a:rPr lang="vi-VN" sz="1800" dirty="0" err="1"/>
              <a:t>instance</a:t>
            </a:r>
            <a:r>
              <a:rPr lang="vi-VN" sz="1800" dirty="0"/>
              <a:t> hay máy ảo: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openstack</a:t>
            </a:r>
            <a:r>
              <a:rPr lang="en-US" sz="1800" dirty="0"/>
              <a:t> server create --image "ubuntu 20.04 desktop ISO" --flavor 2 --network demo-net --wait ubuntu-20.04-vm01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Gắn </a:t>
            </a:r>
            <a:r>
              <a:rPr lang="vi-VN" sz="1800" dirty="0" err="1"/>
              <a:t>volume</a:t>
            </a:r>
            <a:r>
              <a:rPr lang="vi-VN" sz="1800" dirty="0"/>
              <a:t> vào máy: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openstack</a:t>
            </a:r>
            <a:r>
              <a:rPr lang="en-US" sz="1800" dirty="0"/>
              <a:t> server add volume ubuntu-20.04-vm01 u-20.04-d01 --device /dev/</a:t>
            </a:r>
            <a:r>
              <a:rPr lang="en-US" sz="1800" dirty="0" err="1"/>
              <a:t>vda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Kết nối với </a:t>
            </a:r>
            <a:r>
              <a:rPr lang="vi-VN" sz="1800" dirty="0" err="1"/>
              <a:t>console</a:t>
            </a:r>
            <a:r>
              <a:rPr lang="vi-VN" sz="1800" dirty="0"/>
              <a:t> của máy: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 err="1"/>
              <a:t>openstack</a:t>
            </a:r>
            <a:r>
              <a:rPr lang="en-US" sz="1800" dirty="0"/>
              <a:t> console </a:t>
            </a:r>
            <a:r>
              <a:rPr lang="en-US" sz="1800" dirty="0" err="1"/>
              <a:t>url</a:t>
            </a:r>
            <a:r>
              <a:rPr lang="en-US" sz="1800" dirty="0"/>
              <a:t> show ubuntu-20.04-vm01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5595C-97A9-0532-FFC0-260D36AC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49" y="3200394"/>
            <a:ext cx="4881575" cy="18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4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1995593" y="2995223"/>
            <a:ext cx="826008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1. Cơ sở lý thuyết</a:t>
            </a:r>
          </a:p>
        </p:txBody>
      </p:sp>
      <p:sp>
        <p:nvSpPr>
          <p:cNvPr id="107" name="Shape 107"/>
          <p:cNvSpPr/>
          <p:nvPr/>
        </p:nvSpPr>
        <p:spPr>
          <a:xfrm>
            <a:off x="1836939" y="98847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2391964" y="496450"/>
            <a:ext cx="1426315" cy="1426402"/>
            <a:chOff x="6643075" y="3664250"/>
            <a:chExt cx="407950" cy="407975"/>
          </a:xfrm>
        </p:grpSpPr>
        <p:sp>
          <p:nvSpPr>
            <p:cNvPr id="109" name="Shape 1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2" name="Shape 1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6" name="Shape 116"/>
          <p:cNvSpPr/>
          <p:nvPr/>
        </p:nvSpPr>
        <p:spPr>
          <a:xfrm rot="6223920">
            <a:off x="3953912" y="935425"/>
            <a:ext cx="317280" cy="3029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746847" y="2045898"/>
            <a:ext cx="250223" cy="23892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6BC87FE-C724-3CBE-B84B-4D6BB05A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29" y="42863"/>
            <a:ext cx="6434859" cy="51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09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Xóa </a:t>
            </a:r>
            <a:r>
              <a:rPr lang="vi-VN" sz="1800" dirty="0" err="1"/>
              <a:t>instance</a:t>
            </a:r>
            <a:r>
              <a:rPr lang="vi-VN" sz="1800" dirty="0"/>
              <a:t> hay máy ảo: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 </a:t>
            </a:r>
            <a:r>
              <a:rPr lang="vi-VN" sz="1800" dirty="0" err="1"/>
              <a:t>delete</a:t>
            </a:r>
            <a:r>
              <a:rPr lang="vi-VN" sz="1800" dirty="0"/>
              <a:t> ubuntu-20.04-vm01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Tạo </a:t>
            </a:r>
            <a:r>
              <a:rPr lang="vi-VN" sz="1800" dirty="0" err="1"/>
              <a:t>image</a:t>
            </a:r>
            <a:r>
              <a:rPr lang="vi-VN" sz="1800" dirty="0"/>
              <a:t> từ </a:t>
            </a:r>
            <a:r>
              <a:rPr lang="vi-VN" sz="1800" dirty="0" err="1"/>
              <a:t>volume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nl-NL" sz="1800" dirty="0"/>
              <a:t>openstack image create --volume u-20.04-d01 "Ubuntu 20.04 desktop vol“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16E26-8AC1-E937-0A8E-FAA85B92E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1810619"/>
            <a:ext cx="7014766" cy="23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4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Tạo </a:t>
            </a:r>
            <a:r>
              <a:rPr lang="vi-VN" sz="1800" dirty="0" err="1"/>
              <a:t>instance</a:t>
            </a:r>
            <a:r>
              <a:rPr lang="vi-VN" sz="1800" dirty="0"/>
              <a:t> hay máy ảo từ </a:t>
            </a:r>
            <a:r>
              <a:rPr lang="vi-VN" sz="1800" dirty="0" err="1"/>
              <a:t>image</a:t>
            </a:r>
            <a:r>
              <a:rPr lang="vi-VN" sz="1800" dirty="0"/>
              <a:t> vừa tạo: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--</a:t>
            </a:r>
            <a:r>
              <a:rPr lang="vi-VN" sz="1800" dirty="0" err="1"/>
              <a:t>image</a:t>
            </a:r>
            <a:r>
              <a:rPr lang="vi-VN" sz="1800" dirty="0"/>
              <a:t> "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 </a:t>
            </a:r>
            <a:r>
              <a:rPr lang="vi-VN" sz="1800" dirty="0" err="1"/>
              <a:t>vol</a:t>
            </a:r>
            <a:r>
              <a:rPr lang="vi-VN" sz="1800" dirty="0"/>
              <a:t>" --</a:t>
            </a:r>
            <a:r>
              <a:rPr lang="vi-VN" sz="1800" dirty="0" err="1"/>
              <a:t>flavor</a:t>
            </a:r>
            <a:r>
              <a:rPr lang="vi-VN" sz="1800" dirty="0"/>
              <a:t> 2 --</a:t>
            </a:r>
            <a:r>
              <a:rPr lang="vi-VN" sz="1800" dirty="0" err="1"/>
              <a:t>network</a:t>
            </a:r>
            <a:r>
              <a:rPr lang="vi-VN" sz="1800" dirty="0"/>
              <a:t> </a:t>
            </a:r>
            <a:r>
              <a:rPr lang="vi-VN" sz="1800" dirty="0" err="1"/>
              <a:t>demo-net</a:t>
            </a:r>
            <a:r>
              <a:rPr lang="vi-VN" sz="1800" dirty="0"/>
              <a:t> --</a:t>
            </a:r>
            <a:r>
              <a:rPr lang="vi-VN" sz="1800" dirty="0" err="1"/>
              <a:t>wait</a:t>
            </a:r>
            <a:r>
              <a:rPr lang="vi-VN" sz="1800" dirty="0"/>
              <a:t> ubuntu-20.04-vm01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CEDCC0-8F6E-4F63-3A31-10EE17EC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1147762"/>
            <a:ext cx="6998744" cy="22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8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Triển khai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cloud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 err="1"/>
              <a:t>openstack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 </a:t>
            </a:r>
            <a:r>
              <a:rPr lang="vi-VN" sz="1800" dirty="0" err="1"/>
              <a:t>create</a:t>
            </a:r>
            <a:r>
              <a:rPr lang="vi-VN" sz="1800" dirty="0"/>
              <a:t> --</a:t>
            </a:r>
            <a:r>
              <a:rPr lang="vi-VN" sz="1800" dirty="0" err="1"/>
              <a:t>flavor</a:t>
            </a:r>
            <a:r>
              <a:rPr lang="vi-VN" sz="1800" dirty="0"/>
              <a:t> 2 --</a:t>
            </a:r>
            <a:r>
              <a:rPr lang="vi-VN" sz="1800" dirty="0" err="1"/>
              <a:t>image</a:t>
            </a:r>
            <a:r>
              <a:rPr lang="vi-VN" sz="1800" dirty="0"/>
              <a:t> "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server</a:t>
            </a:r>
            <a:r>
              <a:rPr lang="vi-VN" sz="1800" dirty="0"/>
              <a:t> QCOW2" --</a:t>
            </a:r>
            <a:r>
              <a:rPr lang="vi-VN" sz="1800" dirty="0" err="1"/>
              <a:t>security-group</a:t>
            </a:r>
            <a:r>
              <a:rPr lang="vi-VN" sz="1800" dirty="0"/>
              <a:t> secgroup01 --</a:t>
            </a:r>
            <a:r>
              <a:rPr lang="vi-VN" sz="1800" dirty="0" err="1"/>
              <a:t>network</a:t>
            </a:r>
            <a:r>
              <a:rPr lang="vi-VN" sz="1800" dirty="0"/>
              <a:t> </a:t>
            </a:r>
            <a:r>
              <a:rPr lang="vi-VN" sz="1800" dirty="0" err="1"/>
              <a:t>demo-net</a:t>
            </a:r>
            <a:r>
              <a:rPr lang="vi-VN" sz="1800" dirty="0"/>
              <a:t> --</a:t>
            </a:r>
            <a:r>
              <a:rPr lang="vi-VN" sz="1800" dirty="0" err="1"/>
              <a:t>key-name</a:t>
            </a:r>
            <a:r>
              <a:rPr lang="vi-VN" sz="1800" dirty="0"/>
              <a:t> vm01-key --</a:t>
            </a:r>
            <a:r>
              <a:rPr lang="vi-VN" sz="1800" dirty="0" err="1"/>
              <a:t>wait</a:t>
            </a:r>
            <a:r>
              <a:rPr lang="vi-VN" sz="1800" dirty="0"/>
              <a:t> ubuntu-20.04-server01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- Thêm cho Server vừa tạo 1 </a:t>
            </a:r>
            <a:r>
              <a:rPr lang="vi-VN" sz="1800" dirty="0" err="1"/>
              <a:t>floating</a:t>
            </a:r>
            <a:r>
              <a:rPr lang="vi-VN" sz="1800" dirty="0"/>
              <a:t> </a:t>
            </a:r>
            <a:r>
              <a:rPr lang="vi-VN" sz="1800" dirty="0" err="1"/>
              <a:t>ip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en-US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CF484D9-419E-819D-1604-76332636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2" y="1195388"/>
            <a:ext cx="5308853" cy="1708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0FB257-10B7-2CDD-C907-7871506AF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212" y="3413369"/>
            <a:ext cx="5270955" cy="15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KẾT QUẢ 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Máy ảo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desktop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4" name="Picture 3" descr="A computer screen with a cat on it&#10;&#10;Description automatically generated">
            <a:extLst>
              <a:ext uri="{FF2B5EF4-FFF2-40B4-BE49-F238E27FC236}">
                <a16:creationId xmlns:a16="http://schemas.microsoft.com/office/drawing/2014/main" id="{B64FAE59-652F-B288-F4A7-927C60954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7" y="433910"/>
            <a:ext cx="6977847" cy="4275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B394A-0649-0C97-DF9C-522C50A6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397" y="3352787"/>
            <a:ext cx="1447811" cy="17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2733" y="21430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dirty="0"/>
              <a:t>KẾT QUẢ TRIỂN KHAI</a:t>
            </a:r>
            <a:endParaRPr lang="en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2134397" y="0"/>
            <a:ext cx="6937033" cy="52106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vi-VN" sz="1800" dirty="0"/>
              <a:t>Máy ảo </a:t>
            </a:r>
            <a:r>
              <a:rPr lang="vi-VN" sz="1800" dirty="0" err="1"/>
              <a:t>ubuntu</a:t>
            </a:r>
            <a:r>
              <a:rPr lang="vi-VN" sz="1800" dirty="0"/>
              <a:t> 20.04 </a:t>
            </a:r>
            <a:r>
              <a:rPr lang="vi-VN" sz="1800" dirty="0" err="1"/>
              <a:t>cloud</a:t>
            </a:r>
            <a:r>
              <a:rPr lang="vi-VN" sz="1800" dirty="0"/>
              <a:t> </a:t>
            </a:r>
            <a:r>
              <a:rPr lang="vi-VN" sz="1800" dirty="0" err="1"/>
              <a:t>server</a:t>
            </a:r>
            <a:r>
              <a:rPr lang="vi-VN" sz="1800" dirty="0"/>
              <a:t>: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en-US" sz="1800" dirty="0"/>
              <a:t>ssh -</a:t>
            </a:r>
            <a:r>
              <a:rPr lang="en-US" sz="1800" dirty="0" err="1"/>
              <a:t>i</a:t>
            </a:r>
            <a:r>
              <a:rPr lang="en-US" sz="1800" dirty="0"/>
              <a:t> vm01-key ubuntu@10.0.2.197</a:t>
            </a: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228600" lvl="0" rtl="0">
              <a:spcBef>
                <a:spcPts val="0"/>
              </a:spcBef>
              <a:buNone/>
            </a:pPr>
            <a:endParaRPr lang="vi-VN" sz="1800" dirty="0"/>
          </a:p>
          <a:p>
            <a:pPr marL="457200" lvl="0" indent="-228600" rtl="0">
              <a:spcBef>
                <a:spcPts val="0"/>
              </a:spcBef>
            </a:pPr>
            <a:endParaRPr lang="e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7B3AC-8AE3-C4EA-89F4-90DDB140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97" y="795761"/>
            <a:ext cx="5059970" cy="434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2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12420" y="3701710"/>
            <a:ext cx="91819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Aft>
                <a:spcPts val="1000"/>
              </a:spcAft>
            </a:pPr>
            <a:r>
              <a:rPr lang="en" sz="6000" dirty="0"/>
              <a:t>4. </a:t>
            </a:r>
            <a:r>
              <a:rPr lang="en-US" sz="6000" dirty="0" err="1"/>
              <a:t>Những</a:t>
            </a:r>
            <a:r>
              <a:rPr lang="en-US" sz="6000" dirty="0"/>
              <a:t> </a:t>
            </a:r>
            <a:r>
              <a:rPr lang="en-US" sz="6000" dirty="0" err="1"/>
              <a:t>khó</a:t>
            </a:r>
            <a:r>
              <a:rPr lang="en-US" sz="6000" dirty="0"/>
              <a:t> </a:t>
            </a:r>
            <a:r>
              <a:rPr lang="en-US" sz="6000" dirty="0" err="1"/>
              <a:t>khăn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&amp; </a:t>
            </a:r>
            <a:r>
              <a:rPr lang="en-US" sz="6000" dirty="0" err="1"/>
              <a:t>Cách</a:t>
            </a:r>
            <a:r>
              <a:rPr lang="en-US" sz="6000" dirty="0"/>
              <a:t> </a:t>
            </a:r>
            <a:r>
              <a:rPr lang="en-US" sz="6000" dirty="0" err="1"/>
              <a:t>giải</a:t>
            </a:r>
            <a:r>
              <a:rPr lang="en-US" sz="6000" dirty="0"/>
              <a:t> </a:t>
            </a:r>
            <a:r>
              <a:rPr lang="en-US" sz="6000" dirty="0" err="1"/>
              <a:t>quyết</a:t>
            </a:r>
            <a:endParaRPr lang="en" sz="6000" dirty="0"/>
          </a:p>
        </p:txBody>
      </p:sp>
    </p:spTree>
    <p:extLst>
      <p:ext uri="{BB962C8B-B14F-4D97-AF65-F5344CB8AC3E}">
        <p14:creationId xmlns:p14="http://schemas.microsoft.com/office/powerpoint/2010/main" val="22201620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18389" y="1967836"/>
            <a:ext cx="16394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4. </a:t>
            </a:r>
            <a:r>
              <a:rPr lang="en-US" sz="1800"/>
              <a:t>Những khó khăn </a:t>
            </a:r>
            <a:br>
              <a:rPr lang="en-US" sz="1800"/>
            </a:br>
            <a:r>
              <a:rPr lang="en-US" sz="1800"/>
              <a:t>&amp; Cách giải quyết</a:t>
            </a:r>
            <a:endParaRPr lang="en"/>
          </a:p>
        </p:txBody>
      </p:sp>
      <p:sp>
        <p:nvSpPr>
          <p:cNvPr id="12" name="Shape 122">
            <a:extLst>
              <a:ext uri="{FF2B5EF4-FFF2-40B4-BE49-F238E27FC236}">
                <a16:creationId xmlns:a16="http://schemas.microsoft.com/office/drawing/2014/main" id="{01DF194F-16C1-C253-59A4-0EEF02E7D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4422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Vấn đề mạng 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 </a:t>
            </a:r>
            <a:r>
              <a:rPr lang="vi-VN" dirty="0"/>
              <a:t>Kiểm tra cấu hình mạng và đảm bảo kết nối giữa các nút.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vi-VN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 </a:t>
            </a:r>
            <a:r>
              <a:rPr lang="vi-VN" dirty="0"/>
              <a:t>Sửa lỗi mạng để đảm bảo tương tác đúng giữa các thành phần.</a:t>
            </a:r>
          </a:p>
        </p:txBody>
      </p:sp>
      <p:sp>
        <p:nvSpPr>
          <p:cNvPr id="13" name="Shape 124">
            <a:extLst>
              <a:ext uri="{FF2B5EF4-FFF2-40B4-BE49-F238E27FC236}">
                <a16:creationId xmlns:a16="http://schemas.microsoft.com/office/drawing/2014/main" id="{45757F83-33EB-4957-FD39-6FE0D1291C6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70527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Lỗi Docker</a:t>
            </a:r>
          </a:p>
          <a:p>
            <a:pPr lvl="0" rtl="0">
              <a:spcBef>
                <a:spcPts val="0"/>
              </a:spcBef>
              <a:buNone/>
            </a:pPr>
            <a:endParaRPr lang="en" b="1"/>
          </a:p>
          <a:p>
            <a:pPr lvl="0">
              <a:spcBef>
                <a:spcPts val="0"/>
              </a:spcBef>
              <a:buNone/>
            </a:pPr>
            <a:r>
              <a:rPr lang="en-US"/>
              <a:t>- Kiểm tra log Docker để xác định vấn đề.</a:t>
            </a:r>
          </a:p>
          <a:p>
            <a:pPr lvl="0">
              <a:spcBef>
                <a:spcPts val="0"/>
              </a:spcBef>
              <a:buNone/>
            </a:pPr>
            <a:endParaRPr lang="en-US"/>
          </a:p>
          <a:p>
            <a:pPr lvl="0">
              <a:spcBef>
                <a:spcPts val="0"/>
              </a:spcBef>
              <a:buNone/>
            </a:pPr>
            <a:r>
              <a:rPr lang="en-US"/>
              <a:t>- Cập nhật Docker và thực hiện lại triển khai nếu cần.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1836939" y="2995223"/>
            <a:ext cx="7436273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sz="6000"/>
              <a:t>5. Kết luận &amp; Hướng phát triển</a:t>
            </a:r>
          </a:p>
        </p:txBody>
      </p:sp>
      <p:sp>
        <p:nvSpPr>
          <p:cNvPr id="107" name="Shape 107"/>
          <p:cNvSpPr/>
          <p:nvPr/>
        </p:nvSpPr>
        <p:spPr>
          <a:xfrm>
            <a:off x="1836939" y="98847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2391964" y="496450"/>
            <a:ext cx="1426315" cy="1426402"/>
            <a:chOff x="6643075" y="3664250"/>
            <a:chExt cx="407950" cy="407975"/>
          </a:xfrm>
        </p:grpSpPr>
        <p:sp>
          <p:nvSpPr>
            <p:cNvPr id="109" name="Shape 1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1" name="Shape 111"/>
          <p:cNvGrpSpPr/>
          <p:nvPr/>
        </p:nvGrpSpPr>
        <p:grpSpPr>
          <a:xfrm>
            <a:off x="1415230" y="1774588"/>
            <a:ext cx="659664" cy="659627"/>
            <a:chOff x="576250" y="4319400"/>
            <a:chExt cx="442075" cy="442050"/>
          </a:xfrm>
        </p:grpSpPr>
        <p:sp>
          <p:nvSpPr>
            <p:cNvPr id="112" name="Shape 1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6" name="Shape 116"/>
          <p:cNvSpPr/>
          <p:nvPr/>
        </p:nvSpPr>
        <p:spPr>
          <a:xfrm rot="6223920">
            <a:off x="3953912" y="935425"/>
            <a:ext cx="317280" cy="30295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746847" y="2045898"/>
            <a:ext cx="250223" cy="23892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484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254422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Kết luận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 -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OpenStack Zed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Kolla</a:t>
            </a:r>
            <a:r>
              <a:rPr lang="en-US" dirty="0"/>
              <a:t> Ansible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 Ansible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Kolla</a:t>
            </a:r>
            <a:r>
              <a:rPr lang="en-US" dirty="0"/>
              <a:t> Ansible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.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03875" y="1953321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5. Kết luận &amp; Hướng phát triển</a:t>
            </a:r>
            <a:endParaRPr lang="en"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5705275" y="297366"/>
            <a:ext cx="2981399" cy="466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Hướng phát triển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- Điều chỉnh cấu hình để tận dụng các tính năng mới của OpenStack Zed.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- Tích hợp Kubernetes để mở rộng khả năng triển khai và quản lý.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03875" y="2200064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1. Cơ sở </a:t>
            </a:r>
            <a:br>
              <a:rPr lang="en"/>
            </a:br>
            <a:r>
              <a:rPr lang="en"/>
              <a:t>lý thuyết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530025" y="1327634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OpenStack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L</a:t>
            </a:r>
            <a:r>
              <a:rPr lang="vi-VN"/>
              <a:t>à dự án mã nguồn mở cung cấp giải pháp điện toán đám mây đầy đủ cho việc quản lý máy ảo, lưu trữ, và mạng</a:t>
            </a:r>
            <a:r>
              <a:rPr lang="en-US"/>
              <a:t>.</a:t>
            </a:r>
            <a:endParaRPr lang="en"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02025" y="1327634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Ansible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L</a:t>
            </a:r>
            <a:r>
              <a:rPr lang="vi-VN"/>
              <a:t>à một công cụ mã nguồn mở được sử dụng để quản lý và triển khai tự động hệ thống và ứng dụng. </a:t>
            </a:r>
            <a:endParaRPr lang="en-US"/>
          </a:p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  <p:sp>
        <p:nvSpPr>
          <p:cNvPr id="133" name="Shape 133"/>
          <p:cNvSpPr txBox="1">
            <a:spLocks noGrp="1"/>
          </p:cNvSpPr>
          <p:nvPr>
            <p:ph type="body" idx="3"/>
          </p:nvPr>
        </p:nvSpPr>
        <p:spPr>
          <a:xfrm>
            <a:off x="6874025" y="1327634"/>
            <a:ext cx="2066100" cy="465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Kolla Ansible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Là dự án mã nguồn mở sử dụng Ansible và Docker để triển khai và quản lý các thành phần OpenStack.</a:t>
            </a:r>
          </a:p>
          <a:p>
            <a:pPr lvl="0" rtl="0">
              <a:spcBef>
                <a:spcPts val="0"/>
              </a:spcBef>
              <a:buNone/>
            </a:pPr>
            <a:endParaRPr lang="vi-VN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77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73763"/>
                </a:solidFill>
              </a:rPr>
              <a:t>50</a:t>
            </a:fld>
            <a:endParaRPr lang="en">
              <a:solidFill>
                <a:srgbClr val="073763"/>
              </a:solidFill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2807764" y="1398824"/>
            <a:ext cx="5571300" cy="115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0">
                <a:solidFill>
                  <a:srgbClr val="9FC5E8"/>
                </a:solidFill>
              </a:rPr>
              <a:t>THANKS!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2912164" y="2886349"/>
            <a:ext cx="5571300" cy="2557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b="1"/>
              <a:t>Any questions?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-609600" y="2916850"/>
            <a:ext cx="918197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/>
              <a:t>2. Thiết kế hệ thống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A3E5102-E4B8-0862-BBC6-F187895F9177}"/>
              </a:ext>
            </a:extLst>
          </p:cNvPr>
          <p:cNvSpPr/>
          <p:nvPr/>
        </p:nvSpPr>
        <p:spPr>
          <a:xfrm>
            <a:off x="1819678" y="1890333"/>
            <a:ext cx="5336146" cy="29320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9582F-B916-619A-8864-18CE6CD93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481" y="3637901"/>
            <a:ext cx="1566874" cy="428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F4B70C-8672-177D-DF6B-0E2151D1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66" y="3637901"/>
            <a:ext cx="1595449" cy="428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EF818-0084-E57B-36B6-0DBA14923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355" y="2180677"/>
            <a:ext cx="1447811" cy="4238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112F47-F55D-7E85-1202-1E007C07A4B5}"/>
              </a:ext>
            </a:extLst>
          </p:cNvPr>
          <p:cNvSpPr txBox="1"/>
          <p:nvPr/>
        </p:nvSpPr>
        <p:spPr>
          <a:xfrm>
            <a:off x="1819678" y="2629405"/>
            <a:ext cx="142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28CB98-D7EF-09AB-B489-28490547C5B0}"/>
              </a:ext>
            </a:extLst>
          </p:cNvPr>
          <p:cNvSpPr txBox="1"/>
          <p:nvPr/>
        </p:nvSpPr>
        <p:spPr>
          <a:xfrm>
            <a:off x="1865795" y="2342242"/>
            <a:ext cx="115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6C65E2-1129-C431-955B-18A99F0223CA}"/>
              </a:ext>
            </a:extLst>
          </p:cNvPr>
          <p:cNvSpPr txBox="1"/>
          <p:nvPr/>
        </p:nvSpPr>
        <p:spPr>
          <a:xfrm>
            <a:off x="1927001" y="2084833"/>
            <a:ext cx="1090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BC7C2-E0B8-97F6-1A30-CC2A24ABDFDD}"/>
              </a:ext>
            </a:extLst>
          </p:cNvPr>
          <p:cNvSpPr txBox="1"/>
          <p:nvPr/>
        </p:nvSpPr>
        <p:spPr>
          <a:xfrm>
            <a:off x="1927000" y="2939440"/>
            <a:ext cx="1090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35D941-D433-BB0D-7DFA-AAE5294E6597}"/>
              </a:ext>
            </a:extLst>
          </p:cNvPr>
          <p:cNvCxnSpPr>
            <a:stCxn id="23" idx="3"/>
            <a:endCxn id="10" idx="1"/>
          </p:cNvCxnSpPr>
          <p:nvPr/>
        </p:nvCxnSpPr>
        <p:spPr>
          <a:xfrm>
            <a:off x="3017413" y="2238722"/>
            <a:ext cx="709942" cy="153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0E55EA-A07D-B232-C815-E56DD1C20645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 flipV="1">
            <a:off x="3017413" y="2392610"/>
            <a:ext cx="709942" cy="103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E9D095-3F73-C6E5-DE72-424F9316DE86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3249233" y="2392610"/>
            <a:ext cx="478122" cy="390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CBDA1E-7E5E-4C57-2CD1-3ABBD2D1B2B9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 flipV="1">
            <a:off x="3017412" y="2392610"/>
            <a:ext cx="709943" cy="700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5BD239A-BF39-2F95-776E-9E9476A61D08}"/>
              </a:ext>
            </a:extLst>
          </p:cNvPr>
          <p:cNvSpPr txBox="1"/>
          <p:nvPr/>
        </p:nvSpPr>
        <p:spPr>
          <a:xfrm>
            <a:off x="2058739" y="4066529"/>
            <a:ext cx="142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C6CA60-7665-4C3F-C833-DFBBC2548DE3}"/>
              </a:ext>
            </a:extLst>
          </p:cNvPr>
          <p:cNvSpPr txBox="1"/>
          <p:nvPr/>
        </p:nvSpPr>
        <p:spPr>
          <a:xfrm>
            <a:off x="5175166" y="4136698"/>
            <a:ext cx="142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2C8E33-1385-7844-122A-3DE9BCC5637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V="1">
            <a:off x="2943918" y="2604543"/>
            <a:ext cx="1507343" cy="10333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EC4E5E-E274-73B6-C07D-D2FF6EAF43E9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H="1" flipV="1">
            <a:off x="4451261" y="2604543"/>
            <a:ext cx="1521630" cy="10333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ADA17D0-ACFB-F3CF-E3A3-69F532F61659}"/>
              </a:ext>
            </a:extLst>
          </p:cNvPr>
          <p:cNvSpPr txBox="1"/>
          <p:nvPr/>
        </p:nvSpPr>
        <p:spPr>
          <a:xfrm>
            <a:off x="6000197" y="1919067"/>
            <a:ext cx="1155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NETWORK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72308E-807A-4D03-43CC-C3C26B3BF149}"/>
              </a:ext>
            </a:extLst>
          </p:cNvPr>
          <p:cNvSpPr txBox="1"/>
          <p:nvPr/>
        </p:nvSpPr>
        <p:spPr>
          <a:xfrm>
            <a:off x="5175166" y="1596923"/>
            <a:ext cx="2243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NETWORK</a:t>
            </a:r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BE21EA41-2052-FAFB-A6CA-48F55FA15C0F}"/>
              </a:ext>
            </a:extLst>
          </p:cNvPr>
          <p:cNvSpPr/>
          <p:nvPr/>
        </p:nvSpPr>
        <p:spPr>
          <a:xfrm>
            <a:off x="3727355" y="635073"/>
            <a:ext cx="1452563" cy="78971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915CB1D-81E2-0FEF-413A-AD86896B6F62}"/>
              </a:ext>
            </a:extLst>
          </p:cNvPr>
          <p:cNvSpPr txBox="1"/>
          <p:nvPr/>
        </p:nvSpPr>
        <p:spPr>
          <a:xfrm>
            <a:off x="3865398" y="862778"/>
            <a:ext cx="1079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506480-E3AC-5790-5286-74C8F61EB050}"/>
              </a:ext>
            </a:extLst>
          </p:cNvPr>
          <p:cNvCxnSpPr>
            <a:cxnSpLocks/>
            <a:stCxn id="51" idx="1"/>
            <a:endCxn id="10" idx="0"/>
          </p:cNvCxnSpPr>
          <p:nvPr/>
        </p:nvCxnSpPr>
        <p:spPr>
          <a:xfrm flipH="1">
            <a:off x="4451261" y="1423942"/>
            <a:ext cx="2376" cy="7567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Shape 84">
            <a:extLst>
              <a:ext uri="{FF2B5EF4-FFF2-40B4-BE49-F238E27FC236}">
                <a16:creationId xmlns:a16="http://schemas.microsoft.com/office/drawing/2014/main" id="{779FC9DD-C687-C761-786E-78F3BBC9392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9245"/>
            <a:ext cx="4081337" cy="6443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vi-VN" sz="3000" dirty="0"/>
              <a:t>Mô hình tổng quát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4753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7C92416F-5765-F320-BF25-43E7B02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0" y="0"/>
            <a:ext cx="3853919" cy="5143500"/>
          </a:xfrm>
          <a:prstGeom prst="rect">
            <a:avLst/>
          </a:prstGeom>
        </p:spPr>
      </p:pic>
      <p:sp>
        <p:nvSpPr>
          <p:cNvPr id="13" name="Shape 84">
            <a:extLst>
              <a:ext uri="{FF2B5EF4-FFF2-40B4-BE49-F238E27FC236}">
                <a16:creationId xmlns:a16="http://schemas.microsoft.com/office/drawing/2014/main" id="{DBCCC272-6372-0D99-57E5-AFA53EB6CB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9245"/>
            <a:ext cx="4081337" cy="6443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vi-VN" sz="3000" dirty="0"/>
              <a:t>Mô </a:t>
            </a:r>
            <a:r>
              <a:rPr lang="vi-VN" sz="3000"/>
              <a:t>hình chi tiết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41710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7C92416F-5765-F320-BF25-43E7B022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20" y="0"/>
            <a:ext cx="6244960" cy="8334620"/>
          </a:xfrm>
          <a:prstGeom prst="rect">
            <a:avLst/>
          </a:prstGeom>
        </p:spPr>
      </p:pic>
      <p:sp>
        <p:nvSpPr>
          <p:cNvPr id="2" name="Shape 84">
            <a:extLst>
              <a:ext uri="{FF2B5EF4-FFF2-40B4-BE49-F238E27FC236}">
                <a16:creationId xmlns:a16="http://schemas.microsoft.com/office/drawing/2014/main" id="{F2B755E2-8E3B-B47E-E065-D738373568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-9245"/>
            <a:ext cx="4081337" cy="64431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vi-VN" sz="3000" dirty="0"/>
              <a:t>Mô </a:t>
            </a:r>
            <a:r>
              <a:rPr lang="vi-VN" sz="3000"/>
              <a:t>hình chi tiết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884416415"/>
      </p:ext>
    </p:extLst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2138</Words>
  <Application>Microsoft Office PowerPoint</Application>
  <PresentationFormat>On-screen Show (16:9)</PresentationFormat>
  <Paragraphs>338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Roboto</vt:lpstr>
      <vt:lpstr>Montserrat</vt:lpstr>
      <vt:lpstr>Arial</vt:lpstr>
      <vt:lpstr>Aemelia template</vt:lpstr>
      <vt:lpstr>BÁO CÁO ĐỒ ÁN CUỐI KÌ Nâng cấp Openstack bằng công cụ Kolla Ansible  Nhóm: 5 – GVHD: Đỗ Hoàng Hiển </vt:lpstr>
      <vt:lpstr>Danh sách thành viên:</vt:lpstr>
      <vt:lpstr>PowerPoint Presentation</vt:lpstr>
      <vt:lpstr>1. Cơ sở lý thuyết</vt:lpstr>
      <vt:lpstr>1. Cơ sở  lý thuyết</vt:lpstr>
      <vt:lpstr>2. Thiết kế hệ thống </vt:lpstr>
      <vt:lpstr>Mô hình tổng quát</vt:lpstr>
      <vt:lpstr>Mô hình chi tiết</vt:lpstr>
      <vt:lpstr>Mô hình chi tiết</vt:lpstr>
      <vt:lpstr>Mô hình chi tiết</vt:lpstr>
      <vt:lpstr>3. Nội dung triển khai OpenStack Zed </vt:lpstr>
      <vt:lpstr>CHUẨN BỊ TÀI NGUYÊN</vt:lpstr>
      <vt:lpstr>PowerPoint Presentation</vt:lpstr>
      <vt:lpstr>TIỀN “KOLLA”</vt:lpstr>
      <vt:lpstr>TIỀN “KOLLA”</vt:lpstr>
      <vt:lpstr>CÀI ĐẶT KOLLA ANSIBLE</vt:lpstr>
      <vt:lpstr>TIỀN TRIỂN KHAI</vt:lpstr>
      <vt:lpstr>TIỀN TRIỂN KHAI</vt:lpstr>
      <vt:lpstr>TIỀN TRIỂN KHAI</vt:lpstr>
      <vt:lpstr>TIỀN TRIỂN KHAI</vt:lpstr>
      <vt:lpstr>TIỀN TRIỂN KHAI</vt:lpstr>
      <vt:lpstr>TRIỂN KHAI</vt:lpstr>
      <vt:lpstr>HẬU TRIỂN KHAI</vt:lpstr>
      <vt:lpstr>HẬU TRIỂN KHAI</vt:lpstr>
      <vt:lpstr>KẾT QUẢ TRIỂN KHAI</vt:lpstr>
      <vt:lpstr>KẾT QUẢ TRIỂN KHAI</vt:lpstr>
      <vt:lpstr>4. Nội dung triển khai dịch vụ, máy ảo trên Openstack </vt:lpstr>
      <vt:lpstr>CHUẨN BỊ</vt:lpstr>
      <vt:lpstr>CHUẨN BỊ</vt:lpstr>
      <vt:lpstr>CHUẨN BỊ</vt:lpstr>
      <vt:lpstr>CHUẨN BỊ</vt:lpstr>
      <vt:lpstr>CHUẨN BỊ</vt:lpstr>
      <vt:lpstr>CHUẨN BỊ</vt:lpstr>
      <vt:lpstr>CHUẨN BỊ</vt:lpstr>
      <vt:lpstr>CHUẨN BỊ</vt:lpstr>
      <vt:lpstr>CHUẨN BỊ</vt:lpstr>
      <vt:lpstr>CHUẨN BỊ</vt:lpstr>
      <vt:lpstr>TRIỂN KHAI</vt:lpstr>
      <vt:lpstr>TRIỂN KHAI</vt:lpstr>
      <vt:lpstr>TRIỂN KHAI</vt:lpstr>
      <vt:lpstr>TRIỂN KHAI</vt:lpstr>
      <vt:lpstr>TRIỂN KHAI</vt:lpstr>
      <vt:lpstr>TRIỂN KHAI</vt:lpstr>
      <vt:lpstr>KẾT QUẢ TRIỂN KHAI</vt:lpstr>
      <vt:lpstr>KẾT QUẢ TRIỂN KHAI</vt:lpstr>
      <vt:lpstr>4. Những khó khăn  &amp; Cách giải quyết</vt:lpstr>
      <vt:lpstr>4. Những khó khăn  &amp; Cách giải quyết</vt:lpstr>
      <vt:lpstr>5. Kết luận &amp; Hướng phát triển</vt:lpstr>
      <vt:lpstr>5. Kết luận &amp; 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KÌ Nâng cấp Openstack bằng công cụ Kolla Ansible  Nhóm: QTM17 – GVHD: Đỗ Hoàng Hiển</dc:title>
  <dc:creator>Quang Thắng</dc:creator>
  <cp:lastModifiedBy>Bùi Quốc Huy</cp:lastModifiedBy>
  <cp:revision>7</cp:revision>
  <dcterms:modified xsi:type="dcterms:W3CDTF">2023-12-11T15:26:29Z</dcterms:modified>
</cp:coreProperties>
</file>